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4" r:id="rId1"/>
  </p:sldMasterIdLst>
  <p:notesMasterIdLst>
    <p:notesMasterId r:id="rId107"/>
  </p:notesMasterIdLst>
  <p:sldIdLst>
    <p:sldId id="256" r:id="rId2"/>
    <p:sldId id="403" r:id="rId3"/>
    <p:sldId id="292" r:id="rId4"/>
    <p:sldId id="368" r:id="rId5"/>
    <p:sldId id="312" r:id="rId6"/>
    <p:sldId id="408" r:id="rId7"/>
    <p:sldId id="409" r:id="rId8"/>
    <p:sldId id="410" r:id="rId9"/>
    <p:sldId id="411" r:id="rId10"/>
    <p:sldId id="412" r:id="rId11"/>
    <p:sldId id="413" r:id="rId12"/>
    <p:sldId id="414" r:id="rId13"/>
    <p:sldId id="415" r:id="rId14"/>
    <p:sldId id="311" r:id="rId15"/>
    <p:sldId id="310" r:id="rId16"/>
    <p:sldId id="298" r:id="rId17"/>
    <p:sldId id="299" r:id="rId18"/>
    <p:sldId id="300" r:id="rId19"/>
    <p:sldId id="301" r:id="rId20"/>
    <p:sldId id="302" r:id="rId21"/>
    <p:sldId id="303" r:id="rId22"/>
    <p:sldId id="304" r:id="rId23"/>
    <p:sldId id="305" r:id="rId24"/>
    <p:sldId id="306" r:id="rId25"/>
    <p:sldId id="307" r:id="rId26"/>
    <p:sldId id="308" r:id="rId27"/>
    <p:sldId id="309" r:id="rId28"/>
    <p:sldId id="404" r:id="rId29"/>
    <p:sldId id="416" r:id="rId30"/>
    <p:sldId id="417" r:id="rId31"/>
    <p:sldId id="418" r:id="rId32"/>
    <p:sldId id="419" r:id="rId33"/>
    <p:sldId id="318" r:id="rId34"/>
    <p:sldId id="319" r:id="rId35"/>
    <p:sldId id="320" r:id="rId36"/>
    <p:sldId id="327" r:id="rId37"/>
    <p:sldId id="328" r:id="rId38"/>
    <p:sldId id="329" r:id="rId39"/>
    <p:sldId id="330" r:id="rId40"/>
    <p:sldId id="323" r:id="rId41"/>
    <p:sldId id="351" r:id="rId42"/>
    <p:sldId id="355" r:id="rId43"/>
    <p:sldId id="339" r:id="rId44"/>
    <p:sldId id="356" r:id="rId45"/>
    <p:sldId id="340" r:id="rId46"/>
    <p:sldId id="357" r:id="rId47"/>
    <p:sldId id="341" r:id="rId48"/>
    <p:sldId id="376" r:id="rId49"/>
    <p:sldId id="377" r:id="rId50"/>
    <p:sldId id="326" r:id="rId51"/>
    <p:sldId id="352" r:id="rId52"/>
    <p:sldId id="358" r:id="rId53"/>
    <p:sldId id="342" r:id="rId54"/>
    <p:sldId id="359" r:id="rId55"/>
    <p:sldId id="343" r:id="rId56"/>
    <p:sldId id="360" r:id="rId57"/>
    <p:sldId id="344" r:id="rId58"/>
    <p:sldId id="378" r:id="rId59"/>
    <p:sldId id="379" r:id="rId60"/>
    <p:sldId id="325" r:id="rId61"/>
    <p:sldId id="353" r:id="rId62"/>
    <p:sldId id="395" r:id="rId63"/>
    <p:sldId id="345" r:id="rId64"/>
    <p:sldId id="396" r:id="rId65"/>
    <p:sldId id="346" r:id="rId66"/>
    <p:sldId id="397" r:id="rId67"/>
    <p:sldId id="347" r:id="rId68"/>
    <p:sldId id="380" r:id="rId69"/>
    <p:sldId id="381" r:id="rId70"/>
    <p:sldId id="324" r:id="rId71"/>
    <p:sldId id="354" r:id="rId72"/>
    <p:sldId id="398" r:id="rId73"/>
    <p:sldId id="348" r:id="rId74"/>
    <p:sldId id="399" r:id="rId75"/>
    <p:sldId id="349" r:id="rId76"/>
    <p:sldId id="400" r:id="rId77"/>
    <p:sldId id="350" r:id="rId78"/>
    <p:sldId id="382" r:id="rId79"/>
    <p:sldId id="383" r:id="rId80"/>
    <p:sldId id="420" r:id="rId81"/>
    <p:sldId id="421" r:id="rId82"/>
    <p:sldId id="401" r:id="rId83"/>
    <p:sldId id="405" r:id="rId84"/>
    <p:sldId id="370" r:id="rId85"/>
    <p:sldId id="422" r:id="rId86"/>
    <p:sldId id="384" r:id="rId87"/>
    <p:sldId id="385" r:id="rId88"/>
    <p:sldId id="386" r:id="rId89"/>
    <p:sldId id="387" r:id="rId90"/>
    <p:sldId id="388" r:id="rId91"/>
    <p:sldId id="389" r:id="rId92"/>
    <p:sldId id="390" r:id="rId93"/>
    <p:sldId id="391" r:id="rId94"/>
    <p:sldId id="392" r:id="rId95"/>
    <p:sldId id="406" r:id="rId96"/>
    <p:sldId id="331" r:id="rId97"/>
    <p:sldId id="332" r:id="rId98"/>
    <p:sldId id="333" r:id="rId99"/>
    <p:sldId id="334" r:id="rId100"/>
    <p:sldId id="335" r:id="rId101"/>
    <p:sldId id="336" r:id="rId102"/>
    <p:sldId id="337" r:id="rId103"/>
    <p:sldId id="407" r:id="rId104"/>
    <p:sldId id="338" r:id="rId105"/>
    <p:sldId id="291" r:id="rId106"/>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51C3A-4460-11DB-9652-00E08161165F}">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32" autoAdjust="0"/>
  </p:normalViewPr>
  <p:slideViewPr>
    <p:cSldViewPr snapToGrid="0">
      <p:cViewPr varScale="1">
        <p:scale>
          <a:sx n="79" d="100"/>
          <a:sy n="79" d="100"/>
        </p:scale>
        <p:origin x="882"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830203331193124E-2"/>
          <c:y val="0"/>
          <c:w val="0.93522286205761818"/>
          <c:h val="0.81899185307540046"/>
        </c:manualLayout>
      </c:layout>
      <c:scatterChart>
        <c:scatterStyle val="smoothMarker"/>
        <c:varyColors val="0"/>
        <c:ser>
          <c:idx val="1"/>
          <c:order val="0"/>
          <c:tx>
            <c:strRef>
              <c:f>Sheet1!$B$1</c:f>
              <c:strCache>
                <c:ptCount val="1"/>
                <c:pt idx="0">
                  <c:v>Bugs</c:v>
                </c:pt>
              </c:strCache>
            </c:strRef>
          </c:tx>
          <c:spPr>
            <a:ln w="76200"/>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Sheet1!$B$2:$B$10</c:f>
              <c:numCache>
                <c:formatCode>General</c:formatCode>
                <c:ptCount val="9"/>
                <c:pt idx="0">
                  <c:v>0</c:v>
                </c:pt>
                <c:pt idx="1">
                  <c:v>0.25</c:v>
                </c:pt>
                <c:pt idx="2">
                  <c:v>0.5</c:v>
                </c:pt>
                <c:pt idx="3">
                  <c:v>0.750000000000003</c:v>
                </c:pt>
                <c:pt idx="4">
                  <c:v>1</c:v>
                </c:pt>
                <c:pt idx="5">
                  <c:v>1.25</c:v>
                </c:pt>
                <c:pt idx="6">
                  <c:v>1.5</c:v>
                </c:pt>
                <c:pt idx="7">
                  <c:v>1.7500000000000022</c:v>
                </c:pt>
                <c:pt idx="8">
                  <c:v>2</c:v>
                </c:pt>
              </c:numCache>
            </c:numRef>
          </c:yVal>
          <c:smooth val="1"/>
        </c:ser>
        <c:ser>
          <c:idx val="2"/>
          <c:order val="1"/>
          <c:tx>
            <c:strRef>
              <c:f>Sheet1!$C$1</c:f>
              <c:strCache>
                <c:ptCount val="1"/>
                <c:pt idx="0">
                  <c:v>Flaws</c:v>
                </c:pt>
              </c:strCache>
            </c:strRef>
          </c:tx>
          <c:spPr>
            <a:ln w="76200" cmpd="sng">
              <a:solidFill>
                <a:srgbClr val="0070C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Sheet1!$C$2:$C$10</c:f>
              <c:numCache>
                <c:formatCode>General</c:formatCode>
                <c:ptCount val="9"/>
                <c:pt idx="0">
                  <c:v>2</c:v>
                </c:pt>
                <c:pt idx="1">
                  <c:v>1.7500000000000022</c:v>
                </c:pt>
                <c:pt idx="2">
                  <c:v>1.5</c:v>
                </c:pt>
                <c:pt idx="3">
                  <c:v>1.25</c:v>
                </c:pt>
                <c:pt idx="4">
                  <c:v>1</c:v>
                </c:pt>
                <c:pt idx="5">
                  <c:v>0.750000000000003</c:v>
                </c:pt>
                <c:pt idx="6">
                  <c:v>0.5</c:v>
                </c:pt>
                <c:pt idx="7">
                  <c:v>0.25</c:v>
                </c:pt>
                <c:pt idx="8">
                  <c:v>0</c:v>
                </c:pt>
              </c:numCache>
            </c:numRef>
          </c:yVal>
          <c:smooth val="1"/>
        </c:ser>
        <c:ser>
          <c:idx val="0"/>
          <c:order val="2"/>
          <c:tx>
            <c:strRef>
              <c:f>Sheet1!$D$1</c:f>
              <c:strCache>
                <c:ptCount val="1"/>
                <c:pt idx="0">
                  <c:v>Cost</c:v>
                </c:pt>
              </c:strCache>
            </c:strRef>
          </c:tx>
          <c:spPr>
            <a:ln w="76200">
              <a:solidFill>
                <a:srgbClr val="FFC000"/>
              </a:solidFill>
            </a:ln>
          </c:spPr>
          <c:marker>
            <c:symbol val="none"/>
          </c:marker>
          <c:xVal>
            <c:numRef>
              <c:f>Sheet1!$A$2:$A$10</c:f>
              <c:numCache>
                <c:formatCode>General</c:formatCode>
                <c:ptCount val="9"/>
                <c:pt idx="0">
                  <c:v>0</c:v>
                </c:pt>
                <c:pt idx="1">
                  <c:v>0.5</c:v>
                </c:pt>
                <c:pt idx="2">
                  <c:v>1</c:v>
                </c:pt>
                <c:pt idx="3">
                  <c:v>1.5</c:v>
                </c:pt>
                <c:pt idx="4">
                  <c:v>2</c:v>
                </c:pt>
                <c:pt idx="5">
                  <c:v>2.5</c:v>
                </c:pt>
                <c:pt idx="6">
                  <c:v>3</c:v>
                </c:pt>
                <c:pt idx="7">
                  <c:v>3.5</c:v>
                </c:pt>
                <c:pt idx="8">
                  <c:v>4</c:v>
                </c:pt>
              </c:numCache>
            </c:numRef>
          </c:xVal>
          <c:yVal>
            <c:numRef>
              <c:f>Sheet1!$D$2:$D$10</c:f>
              <c:numCache>
                <c:formatCode>General</c:formatCode>
                <c:ptCount val="9"/>
                <c:pt idx="0">
                  <c:v>0</c:v>
                </c:pt>
                <c:pt idx="1">
                  <c:v>0.1</c:v>
                </c:pt>
                <c:pt idx="2">
                  <c:v>0.2</c:v>
                </c:pt>
                <c:pt idx="3">
                  <c:v>0.4</c:v>
                </c:pt>
                <c:pt idx="4">
                  <c:v>0.8</c:v>
                </c:pt>
                <c:pt idx="5">
                  <c:v>1.4</c:v>
                </c:pt>
                <c:pt idx="6">
                  <c:v>2.2000000000000002</c:v>
                </c:pt>
                <c:pt idx="7">
                  <c:v>4</c:v>
                </c:pt>
                <c:pt idx="8">
                  <c:v>8</c:v>
                </c:pt>
              </c:numCache>
            </c:numRef>
          </c:yVal>
          <c:smooth val="1"/>
        </c:ser>
        <c:dLbls>
          <c:showLegendKey val="0"/>
          <c:showVal val="0"/>
          <c:showCatName val="0"/>
          <c:showSerName val="0"/>
          <c:showPercent val="0"/>
          <c:showBubbleSize val="0"/>
        </c:dLbls>
        <c:axId val="178006976"/>
        <c:axId val="178002624"/>
      </c:scatterChart>
      <c:valAx>
        <c:axId val="178006976"/>
        <c:scaling>
          <c:orientation val="minMax"/>
        </c:scaling>
        <c:delete val="1"/>
        <c:axPos val="b"/>
        <c:numFmt formatCode="General" sourceLinked="1"/>
        <c:majorTickMark val="out"/>
        <c:minorTickMark val="none"/>
        <c:tickLblPos val="none"/>
        <c:crossAx val="178002624"/>
        <c:crosses val="autoZero"/>
        <c:crossBetween val="midCat"/>
      </c:valAx>
      <c:valAx>
        <c:axId val="178002624"/>
        <c:scaling>
          <c:orientation val="minMax"/>
        </c:scaling>
        <c:delete val="1"/>
        <c:axPos val="l"/>
        <c:majorGridlines/>
        <c:numFmt formatCode="General" sourceLinked="1"/>
        <c:majorTickMark val="out"/>
        <c:minorTickMark val="none"/>
        <c:tickLblPos val="none"/>
        <c:crossAx val="178006976"/>
        <c:crosses val="autoZero"/>
        <c:crossBetween val="midCat"/>
      </c:valAx>
    </c:plotArea>
    <c:legend>
      <c:legendPos val="b"/>
      <c:layout/>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129D5F59-7D94-4B8F-92A8-07A773AE1BF3}" type="presOf" srcId="{0747DD42-72C2-4297-B20F-EB45C06F9FE9}" destId="{8721FD20-FB19-4F7E-9693-96D34AA2732F}" srcOrd="0" destOrd="1"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60787E69-8D11-4AE2-BF34-B808D1650423}" type="presOf" srcId="{6727E86E-E3AA-4E2A-8604-9CFF5DBF9CFC}" destId="{8721FD20-FB19-4F7E-9693-96D34AA2732F}" srcOrd="0" destOrd="0" presId="urn:microsoft.com/office/officeart/2005/8/layout/vList5"/>
    <dgm:cxn modelId="{6B651117-A2ED-4DCF-9726-3BFBDC6D5B05}" type="presOf" srcId="{AC4E980C-B9D5-4753-A199-0607B6B78B0A}" destId="{D97ACF03-6CA7-4BB8-8ED8-DF1C8024E7A0}" srcOrd="0" destOrd="2" presId="urn:microsoft.com/office/officeart/2005/8/layout/vList5"/>
    <dgm:cxn modelId="{E364738E-AD51-4C30-869C-9ECA12E1440A}" srcId="{D927C9EE-F294-42A1-B4AD-4A3217510DA0}" destId="{E2C1A33F-7E33-4246-9DAF-82E917C77BF1}" srcOrd="1" destOrd="0" parTransId="{3A52A1C4-C3BB-46B1-A76E-97A317A6DE93}" sibTransId="{36743E3B-CC9F-48D6-B48A-B96CF9DC21E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C25D8E00-FC95-4B0F-BC6A-B351FD7A054F}" type="presOf" srcId="{362184C2-5C3D-4C03-94BD-5A385B21D5EA}" destId="{BD40A71F-EB74-4A6B-8D23-71DF1F712FD0}" srcOrd="0" destOrd="2" presId="urn:microsoft.com/office/officeart/2005/8/layout/vList5"/>
    <dgm:cxn modelId="{020EB7F1-13DF-488A-B32E-A750B93C512A}" type="presOf" srcId="{4D56CA47-6636-43B5-82B9-1FBD9C5C2D35}" destId="{4576D9E9-4816-43D1-A637-EB251FECFA9C}" srcOrd="0" destOrd="0"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7C168FBB-812E-4503-9E78-E85DF61F2A15}" type="presOf" srcId="{947C8790-88A3-41FF-81A7-F19629D5C2C4}" destId="{0E36E2C9-FC73-47AB-8C77-6ED2827FAA8E}" srcOrd="0" destOrd="0" presId="urn:microsoft.com/office/officeart/2005/8/layout/vList5"/>
    <dgm:cxn modelId="{54E19A07-C7E2-4573-A1C7-DE9655F77C0B}" type="presOf" srcId="{373A9059-69D0-4C91-A092-6CAF6406462E}" destId="{D97ACF03-6CA7-4BB8-8ED8-DF1C8024E7A0}" srcOrd="0" destOrd="1" presId="urn:microsoft.com/office/officeart/2005/8/layout/vList5"/>
    <dgm:cxn modelId="{E7B4C5CC-FE75-4880-B371-CCDBF2D41FC3}"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01308244-E52C-4712-98F9-FB3F5DEB0C82}" srcId="{947C8790-88A3-41FF-81A7-F19629D5C2C4}" destId="{AC4E980C-B9D5-4753-A199-0607B6B78B0A}" srcOrd="2" destOrd="0" parTransId="{D3C20E42-8C64-451E-A7C9-FCEEEA9C8EE5}" sibTransId="{E3E90F1A-581F-4CB6-B5A7-DCF4AE29852A}"/>
    <dgm:cxn modelId="{EF15223C-1975-4E7B-8EE1-3DA283BBF700}" type="presOf" srcId="{BC89F973-B5C8-400D-82F3-7311B743E245}" destId="{BD40A71F-EB74-4A6B-8D23-71DF1F712FD0}" srcOrd="0" destOrd="0" presId="urn:microsoft.com/office/officeart/2005/8/layout/vList5"/>
    <dgm:cxn modelId="{8E4EE33C-730E-4B38-AA1F-E82068C8CC98}" type="presOf" srcId="{9ABE69F9-769B-45F0-8A01-A59C34D91551}" destId="{3AF9B6A3-4535-4AA4-81F0-ED28F75E05D5}" srcOrd="0" destOrd="0" presId="urn:microsoft.com/office/officeart/2005/8/layout/vList5"/>
    <dgm:cxn modelId="{7E67D1C4-5C3E-4B59-B361-55317BFE2FBC}" type="presOf" srcId="{92139D0B-2CF2-46B9-A843-C5D4CE5C205E}" destId="{BD492840-6957-40BA-9DDC-450CF8D316FA}" srcOrd="0" destOrd="0" presId="urn:microsoft.com/office/officeart/2005/8/layout/vList5"/>
    <dgm:cxn modelId="{17B596F2-6DA6-4CCE-BEA8-B83372D23323}" type="presOf" srcId="{E2C1A33F-7E33-4246-9DAF-82E917C77BF1}" destId="{BD40A71F-EB74-4A6B-8D23-71DF1F712FD0}" srcOrd="0" destOrd="1"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22868157-B800-4F39-A0EB-E104A2796A78}" srcId="{3EC3A843-16BC-4AAB-9CDC-48E549AD00A8}" destId="{947C8790-88A3-41FF-81A7-F19629D5C2C4}" srcOrd="1" destOrd="0" parTransId="{77355FA8-DBB1-4C22-B6DA-D1AF8A965E52}" sibTransId="{F4962774-3932-4AC9-9D48-0B8E37DCBCB2}"/>
    <dgm:cxn modelId="{C663AA8D-A272-4C28-842B-1B49FD46B62E}" srcId="{4D56CA47-6636-43B5-82B9-1FBD9C5C2D35}" destId="{0747DD42-72C2-4297-B20F-EB45C06F9FE9}" srcOrd="1" destOrd="0" parTransId="{F7CBF255-C5A9-430C-B755-690FE5CF2213}" sibTransId="{29E4EE38-AF51-49A1-BD7C-0BA2FBDF9BFD}"/>
    <dgm:cxn modelId="{D1FC4534-7CE5-456C-9BC7-2C40FDA65C24}" type="presOf" srcId="{15DF9389-3D33-44E2-BB1C-0F1C29ACCDBF}" destId="{8721FD20-FB19-4F7E-9693-96D34AA2732F}" srcOrd="0" destOrd="2" presId="urn:microsoft.com/office/officeart/2005/8/layout/vList5"/>
    <dgm:cxn modelId="{C86BCB05-E808-4802-800B-DF65BF472933}" type="presOf" srcId="{780D20CB-934F-4819-BA8D-C2454AC99ADF}" destId="{D97ACF03-6CA7-4BB8-8ED8-DF1C8024E7A0}" srcOrd="0" destOrd="0" presId="urn:microsoft.com/office/officeart/2005/8/layout/vList5"/>
    <dgm:cxn modelId="{309CF6E0-F7BF-4917-9B79-4E9641C453DE}" type="presOf" srcId="{3EC3A843-16BC-4AAB-9CDC-48E549AD00A8}" destId="{DB4EA89E-0A3D-47AE-BA08-E541D8AE4518}" srcOrd="0" destOrd="0" presId="urn:microsoft.com/office/officeart/2005/8/layout/vList5"/>
    <dgm:cxn modelId="{E797A5FD-E53B-45B4-9F0F-7BA17F392CF2}" type="presParOf" srcId="{DB4EA89E-0A3D-47AE-BA08-E541D8AE4518}" destId="{C3BD4522-184F-49D6-B47F-33DB27D617E9}" srcOrd="0" destOrd="0" presId="urn:microsoft.com/office/officeart/2005/8/layout/vList5"/>
    <dgm:cxn modelId="{E955D486-C8B3-4901-8308-16B2BFC0DEB8}" type="presParOf" srcId="{C3BD4522-184F-49D6-B47F-33DB27D617E9}" destId="{3AF9B6A3-4535-4AA4-81F0-ED28F75E05D5}" srcOrd="0" destOrd="0" presId="urn:microsoft.com/office/officeart/2005/8/layout/vList5"/>
    <dgm:cxn modelId="{E5637A58-8E95-4EBE-8650-3F242A3B3B21}" type="presParOf" srcId="{C3BD4522-184F-49D6-B47F-33DB27D617E9}" destId="{BD492840-6957-40BA-9DDC-450CF8D316FA}" srcOrd="1" destOrd="0" presId="urn:microsoft.com/office/officeart/2005/8/layout/vList5"/>
    <dgm:cxn modelId="{8224386D-E4D0-440B-A0E8-11E01590A55A}" type="presParOf" srcId="{DB4EA89E-0A3D-47AE-BA08-E541D8AE4518}" destId="{42A9E93F-D40C-42D7-8E2A-3D489E7A80E2}" srcOrd="1" destOrd="0" presId="urn:microsoft.com/office/officeart/2005/8/layout/vList5"/>
    <dgm:cxn modelId="{501404CE-233D-48DF-BEBC-5BBF046A0246}" type="presParOf" srcId="{DB4EA89E-0A3D-47AE-BA08-E541D8AE4518}" destId="{4003C709-AC2A-4054-AD40-85EE03E1E0B7}" srcOrd="2" destOrd="0" presId="urn:microsoft.com/office/officeart/2005/8/layout/vList5"/>
    <dgm:cxn modelId="{B94FDA8B-4B39-433E-8885-2757015A82BB}" type="presParOf" srcId="{4003C709-AC2A-4054-AD40-85EE03E1E0B7}" destId="{0E36E2C9-FC73-47AB-8C77-6ED2827FAA8E}" srcOrd="0" destOrd="0" presId="urn:microsoft.com/office/officeart/2005/8/layout/vList5"/>
    <dgm:cxn modelId="{48B0090D-BEDD-45D7-B4F0-2057A7AA46CA}" type="presParOf" srcId="{4003C709-AC2A-4054-AD40-85EE03E1E0B7}" destId="{D97ACF03-6CA7-4BB8-8ED8-DF1C8024E7A0}" srcOrd="1" destOrd="0" presId="urn:microsoft.com/office/officeart/2005/8/layout/vList5"/>
    <dgm:cxn modelId="{0E04986D-FCDA-4797-AEDB-E65EB50ABF92}" type="presParOf" srcId="{DB4EA89E-0A3D-47AE-BA08-E541D8AE4518}" destId="{C0A6F8D8-6932-420C-88B2-D8E17F2A9D9C}" srcOrd="3" destOrd="0" presId="urn:microsoft.com/office/officeart/2005/8/layout/vList5"/>
    <dgm:cxn modelId="{E490F5CB-7F30-4994-94C0-88AE7C04F973}" type="presParOf" srcId="{DB4EA89E-0A3D-47AE-BA08-E541D8AE4518}" destId="{5083D53C-C41A-4E62-8419-6DF4545DB2A5}" srcOrd="4" destOrd="0" presId="urn:microsoft.com/office/officeart/2005/8/layout/vList5"/>
    <dgm:cxn modelId="{145E524F-5BDC-4FBE-BFF9-F5278D8DE7DF}" type="presParOf" srcId="{5083D53C-C41A-4E62-8419-6DF4545DB2A5}" destId="{4576D9E9-4816-43D1-A637-EB251FECFA9C}" srcOrd="0" destOrd="0" presId="urn:microsoft.com/office/officeart/2005/8/layout/vList5"/>
    <dgm:cxn modelId="{A18C8E95-5F8C-4272-9548-2BD209805B38}" type="presParOf" srcId="{5083D53C-C41A-4E62-8419-6DF4545DB2A5}" destId="{8721FD20-FB19-4F7E-9693-96D34AA2732F}" srcOrd="1" destOrd="0" presId="urn:microsoft.com/office/officeart/2005/8/layout/vList5"/>
    <dgm:cxn modelId="{980E4FD9-5B72-4B71-A3C5-DA0B8C437F7F}" type="presParOf" srcId="{DB4EA89E-0A3D-47AE-BA08-E541D8AE4518}" destId="{8F9965BA-1FAF-45F5-915A-95B9AE0B54FD}" srcOrd="5" destOrd="0" presId="urn:microsoft.com/office/officeart/2005/8/layout/vList5"/>
    <dgm:cxn modelId="{B5C07943-3492-44FA-A771-654F83334A49}" type="presParOf" srcId="{DB4EA89E-0A3D-47AE-BA08-E541D8AE4518}" destId="{4CB8E30B-D779-4DF1-9420-A77C940F8249}" srcOrd="6" destOrd="0" presId="urn:microsoft.com/office/officeart/2005/8/layout/vList5"/>
    <dgm:cxn modelId="{DB1603A8-1AD4-4E36-A974-5F26BECA2ACD}" type="presParOf" srcId="{4CB8E30B-D779-4DF1-9420-A77C940F8249}" destId="{9102E28D-841B-4396-AC8A-CCA77C04DC50}" srcOrd="0" destOrd="0" presId="urn:microsoft.com/office/officeart/2005/8/layout/vList5"/>
    <dgm:cxn modelId="{6CC8BA25-4D33-4E94-B525-D42B964677BA}"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78B1FE-2908-4B52-B415-A27538045E6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GB"/>
        </a:p>
      </dgm:t>
    </dgm:pt>
    <dgm:pt modelId="{CA017452-DA69-48F5-A8E2-1D4E69B585E6}">
      <dgm:prSet/>
      <dgm:spPr/>
      <dgm:t>
        <a:bodyPr/>
        <a:lstStyle/>
        <a:p>
          <a:pPr rtl="0"/>
          <a:r>
            <a:rPr lang="nl-BE" b="0" i="0" baseline="0" smtClean="0"/>
            <a:t>Support users &amp; operators</a:t>
          </a:r>
          <a:endParaRPr lang="en-GB"/>
        </a:p>
      </dgm:t>
    </dgm:pt>
    <dgm:pt modelId="{53ADA4AE-0CFC-4223-9527-B2F179E2C283}" type="parTrans" cxnId="{6F195B70-9D04-403F-A8BD-E52486AF3F39}">
      <dgm:prSet/>
      <dgm:spPr/>
      <dgm:t>
        <a:bodyPr/>
        <a:lstStyle/>
        <a:p>
          <a:endParaRPr lang="en-GB"/>
        </a:p>
      </dgm:t>
    </dgm:pt>
    <dgm:pt modelId="{8C73E13C-994F-4D95-9411-91D2E8F1BA15}" type="sibTrans" cxnId="{6F195B70-9D04-403F-A8BD-E52486AF3F39}">
      <dgm:prSet/>
      <dgm:spPr/>
      <dgm:t>
        <a:bodyPr/>
        <a:lstStyle/>
        <a:p>
          <a:endParaRPr lang="en-GB"/>
        </a:p>
      </dgm:t>
    </dgm:pt>
    <dgm:pt modelId="{494DB390-9E2D-47CA-94BF-257DBB5774F1}">
      <dgm:prSet/>
      <dgm:spPr/>
      <dgm:t>
        <a:bodyPr/>
        <a:lstStyle/>
        <a:p>
          <a:pPr rtl="0"/>
          <a:r>
            <a:rPr lang="nl-BE" b="0" i="0" baseline="0" smtClean="0"/>
            <a:t>Security documentation!</a:t>
          </a:r>
          <a:endParaRPr lang="en-GB"/>
        </a:p>
      </dgm:t>
    </dgm:pt>
    <dgm:pt modelId="{01FD47ED-8DB6-4217-9452-6AFAE0C602C2}" type="parTrans" cxnId="{B8796584-575D-4C18-816F-9767FEC63EBD}">
      <dgm:prSet/>
      <dgm:spPr/>
      <dgm:t>
        <a:bodyPr/>
        <a:lstStyle/>
        <a:p>
          <a:endParaRPr lang="en-GB"/>
        </a:p>
      </dgm:t>
    </dgm:pt>
    <dgm:pt modelId="{69F3B0F2-ED13-43A2-9838-9AD570B07BFF}" type="sibTrans" cxnId="{B8796584-575D-4C18-816F-9767FEC63EBD}">
      <dgm:prSet/>
      <dgm:spPr/>
      <dgm:t>
        <a:bodyPr/>
        <a:lstStyle/>
        <a:p>
          <a:endParaRPr lang="en-GB"/>
        </a:p>
      </dgm:t>
    </dgm:pt>
    <dgm:pt modelId="{F5BE6B46-7E9F-44CF-BA82-3499829C7FCC}">
      <dgm:prSet/>
      <dgm:spPr/>
      <dgm:t>
        <a:bodyPr/>
        <a:lstStyle/>
        <a:p>
          <a:pPr rtl="0"/>
          <a:r>
            <a:rPr lang="nl-BE" b="0" i="0" baseline="0" smtClean="0"/>
            <a:t>Feed/document application security logs into SIEM</a:t>
          </a:r>
          <a:endParaRPr lang="en-GB"/>
        </a:p>
      </dgm:t>
    </dgm:pt>
    <dgm:pt modelId="{6108E891-8A7A-42BE-8602-9B50E80C4485}" type="parTrans" cxnId="{BBBC997B-4088-4ED8-81A3-F3EAAA703A25}">
      <dgm:prSet/>
      <dgm:spPr/>
      <dgm:t>
        <a:bodyPr/>
        <a:lstStyle/>
        <a:p>
          <a:endParaRPr lang="en-GB"/>
        </a:p>
      </dgm:t>
    </dgm:pt>
    <dgm:pt modelId="{1595DA6B-2376-4CCB-BCEE-CE2D056074F8}" type="sibTrans" cxnId="{BBBC997B-4088-4ED8-81A3-F3EAAA703A25}">
      <dgm:prSet/>
      <dgm:spPr/>
      <dgm:t>
        <a:bodyPr/>
        <a:lstStyle/>
        <a:p>
          <a:endParaRPr lang="en-GB"/>
        </a:p>
      </dgm:t>
    </dgm:pt>
    <dgm:pt modelId="{DF58F99D-B610-42AF-BAAE-77D3B80C9419}">
      <dgm:prSet/>
      <dgm:spPr/>
      <dgm:t>
        <a:bodyPr/>
        <a:lstStyle/>
        <a:p>
          <a:pPr rtl="0"/>
          <a:r>
            <a:rPr lang="nl-BE" b="0" i="0" baseline="0" smtClean="0"/>
            <a:t>Lightweight documentation =&gt; operational security guides</a:t>
          </a:r>
          <a:endParaRPr lang="en-GB"/>
        </a:p>
      </dgm:t>
    </dgm:pt>
    <dgm:pt modelId="{FC6101B2-8D11-46B6-BFFA-D20715112DFC}" type="parTrans" cxnId="{F2616463-063E-4A2F-9487-AB2657A259AF}">
      <dgm:prSet/>
      <dgm:spPr/>
      <dgm:t>
        <a:bodyPr/>
        <a:lstStyle/>
        <a:p>
          <a:endParaRPr lang="en-GB"/>
        </a:p>
      </dgm:t>
    </dgm:pt>
    <dgm:pt modelId="{963ABDF2-0214-4929-BBAC-FCB34A213B47}" type="sibTrans" cxnId="{F2616463-063E-4A2F-9487-AB2657A259AF}">
      <dgm:prSet/>
      <dgm:spPr/>
      <dgm:t>
        <a:bodyPr/>
        <a:lstStyle/>
        <a:p>
          <a:endParaRPr lang="en-GB"/>
        </a:p>
      </dgm:t>
    </dgm:pt>
    <dgm:pt modelId="{CABDB05E-C982-41A1-AE1D-7B17CB11DB32}">
      <dgm:prSet/>
      <dgm:spPr/>
      <dgm:t>
        <a:bodyPr/>
        <a:lstStyle/>
        <a:p>
          <a:pPr rtl="0"/>
          <a:r>
            <a:rPr lang="nl-BE" b="0" i="0" baseline="0" smtClean="0"/>
            <a:t>Change management &amp; end to end deployment integrity</a:t>
          </a:r>
          <a:endParaRPr lang="en-GB"/>
        </a:p>
      </dgm:t>
    </dgm:pt>
    <dgm:pt modelId="{17ED3CE5-4086-4DA2-BF05-C1B9AE7C9870}" type="parTrans" cxnId="{215096F7-837B-4720-BB00-96D385F9225A}">
      <dgm:prSet/>
      <dgm:spPr/>
      <dgm:t>
        <a:bodyPr/>
        <a:lstStyle/>
        <a:p>
          <a:endParaRPr lang="en-GB"/>
        </a:p>
      </dgm:t>
    </dgm:pt>
    <dgm:pt modelId="{444CD7CE-D8C5-4C13-8BD4-D2A697C152A3}" type="sibTrans" cxnId="{215096F7-837B-4720-BB00-96D385F9225A}">
      <dgm:prSet/>
      <dgm:spPr/>
      <dgm:t>
        <a:bodyPr/>
        <a:lstStyle/>
        <a:p>
          <a:endParaRPr lang="en-GB"/>
        </a:p>
      </dgm:t>
    </dgm:pt>
    <dgm:pt modelId="{1EF096E5-031D-4244-A442-B63EDA5413AB}">
      <dgm:prSet/>
      <dgm:spPr/>
      <dgm:t>
        <a:bodyPr/>
        <a:lstStyle/>
        <a:p>
          <a:pPr rtl="0"/>
          <a:r>
            <a:rPr lang="nl-BE" b="0" i="0" baseline="0" smtClean="0"/>
            <a:t>Even more important for outsourced development!</a:t>
          </a:r>
          <a:endParaRPr lang="en-GB"/>
        </a:p>
      </dgm:t>
    </dgm:pt>
    <dgm:pt modelId="{3D132422-03D3-4D77-9537-7EB18DF115C9}" type="parTrans" cxnId="{B54357B2-F22E-4D22-8C8F-1B4B2524F95F}">
      <dgm:prSet/>
      <dgm:spPr/>
      <dgm:t>
        <a:bodyPr/>
        <a:lstStyle/>
        <a:p>
          <a:endParaRPr lang="en-GB"/>
        </a:p>
      </dgm:t>
    </dgm:pt>
    <dgm:pt modelId="{BE90E53F-2C3B-4112-9B1F-417076A022BC}" type="sibTrans" cxnId="{B54357B2-F22E-4D22-8C8F-1B4B2524F95F}">
      <dgm:prSet/>
      <dgm:spPr/>
      <dgm:t>
        <a:bodyPr/>
        <a:lstStyle/>
        <a:p>
          <a:endParaRPr lang="en-GB"/>
        </a:p>
      </dgm:t>
    </dgm:pt>
    <dgm:pt modelId="{2854D835-78F7-4E3D-9A61-48BAA4F017D9}" type="pres">
      <dgm:prSet presAssocID="{4D78B1FE-2908-4B52-B415-A27538045E6B}" presName="linear" presStyleCnt="0">
        <dgm:presLayoutVars>
          <dgm:animLvl val="lvl"/>
          <dgm:resizeHandles val="exact"/>
        </dgm:presLayoutVars>
      </dgm:prSet>
      <dgm:spPr/>
      <dgm:t>
        <a:bodyPr/>
        <a:lstStyle/>
        <a:p>
          <a:endParaRPr lang="en-GB"/>
        </a:p>
      </dgm:t>
    </dgm:pt>
    <dgm:pt modelId="{A7AFA6F0-0870-4AA0-8332-1A64F6761FFB}" type="pres">
      <dgm:prSet presAssocID="{CA017452-DA69-48F5-A8E2-1D4E69B585E6}" presName="parentText" presStyleLbl="node1" presStyleIdx="0" presStyleCnt="6">
        <dgm:presLayoutVars>
          <dgm:chMax val="0"/>
          <dgm:bulletEnabled val="1"/>
        </dgm:presLayoutVars>
      </dgm:prSet>
      <dgm:spPr/>
      <dgm:t>
        <a:bodyPr/>
        <a:lstStyle/>
        <a:p>
          <a:endParaRPr lang="en-GB"/>
        </a:p>
      </dgm:t>
    </dgm:pt>
    <dgm:pt modelId="{3740CC33-FA4D-4A93-B1EC-00F08E3223DA}" type="pres">
      <dgm:prSet presAssocID="{8C73E13C-994F-4D95-9411-91D2E8F1BA15}" presName="spacer" presStyleCnt="0"/>
      <dgm:spPr/>
    </dgm:pt>
    <dgm:pt modelId="{62E902C6-6178-4129-ACF7-39C11960A26C}" type="pres">
      <dgm:prSet presAssocID="{494DB390-9E2D-47CA-94BF-257DBB5774F1}" presName="parentText" presStyleLbl="node1" presStyleIdx="1" presStyleCnt="6">
        <dgm:presLayoutVars>
          <dgm:chMax val="0"/>
          <dgm:bulletEnabled val="1"/>
        </dgm:presLayoutVars>
      </dgm:prSet>
      <dgm:spPr/>
      <dgm:t>
        <a:bodyPr/>
        <a:lstStyle/>
        <a:p>
          <a:endParaRPr lang="en-GB"/>
        </a:p>
      </dgm:t>
    </dgm:pt>
    <dgm:pt modelId="{D95CD3F7-9B3C-4A30-BD2F-CBF85D7CC5D2}" type="pres">
      <dgm:prSet presAssocID="{69F3B0F2-ED13-43A2-9838-9AD570B07BFF}" presName="spacer" presStyleCnt="0"/>
      <dgm:spPr/>
    </dgm:pt>
    <dgm:pt modelId="{F0860CED-57A2-4BA7-9767-FE2C233DC825}" type="pres">
      <dgm:prSet presAssocID="{F5BE6B46-7E9F-44CF-BA82-3499829C7FCC}" presName="parentText" presStyleLbl="node1" presStyleIdx="2" presStyleCnt="6">
        <dgm:presLayoutVars>
          <dgm:chMax val="0"/>
          <dgm:bulletEnabled val="1"/>
        </dgm:presLayoutVars>
      </dgm:prSet>
      <dgm:spPr/>
      <dgm:t>
        <a:bodyPr/>
        <a:lstStyle/>
        <a:p>
          <a:endParaRPr lang="en-GB"/>
        </a:p>
      </dgm:t>
    </dgm:pt>
    <dgm:pt modelId="{1DC39A8D-A4ED-4F80-B198-F014EF342315}" type="pres">
      <dgm:prSet presAssocID="{1595DA6B-2376-4CCB-BCEE-CE2D056074F8}" presName="spacer" presStyleCnt="0"/>
      <dgm:spPr/>
    </dgm:pt>
    <dgm:pt modelId="{390CBB9C-83C6-43D9-A084-07ED479E4129}" type="pres">
      <dgm:prSet presAssocID="{DF58F99D-B610-42AF-BAAE-77D3B80C9419}" presName="parentText" presStyleLbl="node1" presStyleIdx="3" presStyleCnt="6">
        <dgm:presLayoutVars>
          <dgm:chMax val="0"/>
          <dgm:bulletEnabled val="1"/>
        </dgm:presLayoutVars>
      </dgm:prSet>
      <dgm:spPr/>
      <dgm:t>
        <a:bodyPr/>
        <a:lstStyle/>
        <a:p>
          <a:endParaRPr lang="en-GB"/>
        </a:p>
      </dgm:t>
    </dgm:pt>
    <dgm:pt modelId="{C28D065A-2FF3-4181-9E7B-530E3B79FC2B}" type="pres">
      <dgm:prSet presAssocID="{963ABDF2-0214-4929-BBAC-FCB34A213B47}" presName="spacer" presStyleCnt="0"/>
      <dgm:spPr/>
    </dgm:pt>
    <dgm:pt modelId="{50E77910-4C6A-4E57-9E0F-C7123353FAA5}" type="pres">
      <dgm:prSet presAssocID="{CABDB05E-C982-41A1-AE1D-7B17CB11DB32}" presName="parentText" presStyleLbl="node1" presStyleIdx="4" presStyleCnt="6">
        <dgm:presLayoutVars>
          <dgm:chMax val="0"/>
          <dgm:bulletEnabled val="1"/>
        </dgm:presLayoutVars>
      </dgm:prSet>
      <dgm:spPr/>
      <dgm:t>
        <a:bodyPr/>
        <a:lstStyle/>
        <a:p>
          <a:endParaRPr lang="en-GB"/>
        </a:p>
      </dgm:t>
    </dgm:pt>
    <dgm:pt modelId="{1D353293-0273-403D-8E3C-4335928F4D68}" type="pres">
      <dgm:prSet presAssocID="{444CD7CE-D8C5-4C13-8BD4-D2A697C152A3}" presName="spacer" presStyleCnt="0"/>
      <dgm:spPr/>
    </dgm:pt>
    <dgm:pt modelId="{FF0DD29A-E2BE-4CEC-BFAD-F1CF60C709B4}" type="pres">
      <dgm:prSet presAssocID="{1EF096E5-031D-4244-A442-B63EDA5413AB}" presName="parentText" presStyleLbl="node1" presStyleIdx="5" presStyleCnt="6">
        <dgm:presLayoutVars>
          <dgm:chMax val="0"/>
          <dgm:bulletEnabled val="1"/>
        </dgm:presLayoutVars>
      </dgm:prSet>
      <dgm:spPr/>
      <dgm:t>
        <a:bodyPr/>
        <a:lstStyle/>
        <a:p>
          <a:endParaRPr lang="en-GB"/>
        </a:p>
      </dgm:t>
    </dgm:pt>
  </dgm:ptLst>
  <dgm:cxnLst>
    <dgm:cxn modelId="{02358E2E-098C-4713-9AE7-CD0E79CBC4A2}" type="presOf" srcId="{1EF096E5-031D-4244-A442-B63EDA5413AB}" destId="{FF0DD29A-E2BE-4CEC-BFAD-F1CF60C709B4}" srcOrd="0" destOrd="0" presId="urn:microsoft.com/office/officeart/2005/8/layout/vList2"/>
    <dgm:cxn modelId="{6F195B70-9D04-403F-A8BD-E52486AF3F39}" srcId="{4D78B1FE-2908-4B52-B415-A27538045E6B}" destId="{CA017452-DA69-48F5-A8E2-1D4E69B585E6}" srcOrd="0" destOrd="0" parTransId="{53ADA4AE-0CFC-4223-9527-B2F179E2C283}" sibTransId="{8C73E13C-994F-4D95-9411-91D2E8F1BA15}"/>
    <dgm:cxn modelId="{215096F7-837B-4720-BB00-96D385F9225A}" srcId="{4D78B1FE-2908-4B52-B415-A27538045E6B}" destId="{CABDB05E-C982-41A1-AE1D-7B17CB11DB32}" srcOrd="4" destOrd="0" parTransId="{17ED3CE5-4086-4DA2-BF05-C1B9AE7C9870}" sibTransId="{444CD7CE-D8C5-4C13-8BD4-D2A697C152A3}"/>
    <dgm:cxn modelId="{5585D543-F17E-49C3-9F38-0B10D65DABD1}" type="presOf" srcId="{494DB390-9E2D-47CA-94BF-257DBB5774F1}" destId="{62E902C6-6178-4129-ACF7-39C11960A26C}" srcOrd="0" destOrd="0" presId="urn:microsoft.com/office/officeart/2005/8/layout/vList2"/>
    <dgm:cxn modelId="{CDE81BDC-3058-4289-A4DF-6C679EAF4444}" type="presOf" srcId="{CABDB05E-C982-41A1-AE1D-7B17CB11DB32}" destId="{50E77910-4C6A-4E57-9E0F-C7123353FAA5}" srcOrd="0" destOrd="0" presId="urn:microsoft.com/office/officeart/2005/8/layout/vList2"/>
    <dgm:cxn modelId="{B8796584-575D-4C18-816F-9767FEC63EBD}" srcId="{4D78B1FE-2908-4B52-B415-A27538045E6B}" destId="{494DB390-9E2D-47CA-94BF-257DBB5774F1}" srcOrd="1" destOrd="0" parTransId="{01FD47ED-8DB6-4217-9452-6AFAE0C602C2}" sibTransId="{69F3B0F2-ED13-43A2-9838-9AD570B07BFF}"/>
    <dgm:cxn modelId="{BBBC997B-4088-4ED8-81A3-F3EAAA703A25}" srcId="{4D78B1FE-2908-4B52-B415-A27538045E6B}" destId="{F5BE6B46-7E9F-44CF-BA82-3499829C7FCC}" srcOrd="2" destOrd="0" parTransId="{6108E891-8A7A-42BE-8602-9B50E80C4485}" sibTransId="{1595DA6B-2376-4CCB-BCEE-CE2D056074F8}"/>
    <dgm:cxn modelId="{44CAD692-497F-4347-AF48-BD4BD4AE7A30}" type="presOf" srcId="{CA017452-DA69-48F5-A8E2-1D4E69B585E6}" destId="{A7AFA6F0-0870-4AA0-8332-1A64F6761FFB}" srcOrd="0" destOrd="0" presId="urn:microsoft.com/office/officeart/2005/8/layout/vList2"/>
    <dgm:cxn modelId="{66FF53A0-6B49-4CC4-AAEB-B48227F9EF04}" type="presOf" srcId="{4D78B1FE-2908-4B52-B415-A27538045E6B}" destId="{2854D835-78F7-4E3D-9A61-48BAA4F017D9}" srcOrd="0" destOrd="0" presId="urn:microsoft.com/office/officeart/2005/8/layout/vList2"/>
    <dgm:cxn modelId="{1A44D2D2-C2BB-4F01-B04C-8A50DCD16585}" type="presOf" srcId="{DF58F99D-B610-42AF-BAAE-77D3B80C9419}" destId="{390CBB9C-83C6-43D9-A084-07ED479E4129}" srcOrd="0" destOrd="0" presId="urn:microsoft.com/office/officeart/2005/8/layout/vList2"/>
    <dgm:cxn modelId="{F2616463-063E-4A2F-9487-AB2657A259AF}" srcId="{4D78B1FE-2908-4B52-B415-A27538045E6B}" destId="{DF58F99D-B610-42AF-BAAE-77D3B80C9419}" srcOrd="3" destOrd="0" parTransId="{FC6101B2-8D11-46B6-BFFA-D20715112DFC}" sibTransId="{963ABDF2-0214-4929-BBAC-FCB34A213B47}"/>
    <dgm:cxn modelId="{B54357B2-F22E-4D22-8C8F-1B4B2524F95F}" srcId="{4D78B1FE-2908-4B52-B415-A27538045E6B}" destId="{1EF096E5-031D-4244-A442-B63EDA5413AB}" srcOrd="5" destOrd="0" parTransId="{3D132422-03D3-4D77-9537-7EB18DF115C9}" sibTransId="{BE90E53F-2C3B-4112-9B1F-417076A022BC}"/>
    <dgm:cxn modelId="{9DE2B288-BB50-4B45-8AC2-6B11ACC168EA}" type="presOf" srcId="{F5BE6B46-7E9F-44CF-BA82-3499829C7FCC}" destId="{F0860CED-57A2-4BA7-9767-FE2C233DC825}" srcOrd="0" destOrd="0" presId="urn:microsoft.com/office/officeart/2005/8/layout/vList2"/>
    <dgm:cxn modelId="{9A7C1221-2D27-4B59-8ACC-407BFBDB84F8}" type="presParOf" srcId="{2854D835-78F7-4E3D-9A61-48BAA4F017D9}" destId="{A7AFA6F0-0870-4AA0-8332-1A64F6761FFB}" srcOrd="0" destOrd="0" presId="urn:microsoft.com/office/officeart/2005/8/layout/vList2"/>
    <dgm:cxn modelId="{EDDF626A-060F-48F0-8E99-C6F3C6344C8F}" type="presParOf" srcId="{2854D835-78F7-4E3D-9A61-48BAA4F017D9}" destId="{3740CC33-FA4D-4A93-B1EC-00F08E3223DA}" srcOrd="1" destOrd="0" presId="urn:microsoft.com/office/officeart/2005/8/layout/vList2"/>
    <dgm:cxn modelId="{AB8B1EFE-7B72-4C08-9A18-83C307F6AC28}" type="presParOf" srcId="{2854D835-78F7-4E3D-9A61-48BAA4F017D9}" destId="{62E902C6-6178-4129-ACF7-39C11960A26C}" srcOrd="2" destOrd="0" presId="urn:microsoft.com/office/officeart/2005/8/layout/vList2"/>
    <dgm:cxn modelId="{0989978B-F1DA-45D0-B52B-CF95A4E8DFAE}" type="presParOf" srcId="{2854D835-78F7-4E3D-9A61-48BAA4F017D9}" destId="{D95CD3F7-9B3C-4A30-BD2F-CBF85D7CC5D2}" srcOrd="3" destOrd="0" presId="urn:microsoft.com/office/officeart/2005/8/layout/vList2"/>
    <dgm:cxn modelId="{FD701A3D-4EDD-4F66-AFB2-D4EA71A8C847}" type="presParOf" srcId="{2854D835-78F7-4E3D-9A61-48BAA4F017D9}" destId="{F0860CED-57A2-4BA7-9767-FE2C233DC825}" srcOrd="4" destOrd="0" presId="urn:microsoft.com/office/officeart/2005/8/layout/vList2"/>
    <dgm:cxn modelId="{C0954130-34DB-4269-AC78-6682BBF356DF}" type="presParOf" srcId="{2854D835-78F7-4E3D-9A61-48BAA4F017D9}" destId="{1DC39A8D-A4ED-4F80-B198-F014EF342315}" srcOrd="5" destOrd="0" presId="urn:microsoft.com/office/officeart/2005/8/layout/vList2"/>
    <dgm:cxn modelId="{4BC4DB7C-BBDB-41A3-99C8-B6440058E80B}" type="presParOf" srcId="{2854D835-78F7-4E3D-9A61-48BAA4F017D9}" destId="{390CBB9C-83C6-43D9-A084-07ED479E4129}" srcOrd="6" destOrd="0" presId="urn:microsoft.com/office/officeart/2005/8/layout/vList2"/>
    <dgm:cxn modelId="{078527F7-E418-4838-A756-49CE68044DD3}" type="presParOf" srcId="{2854D835-78F7-4E3D-9A61-48BAA4F017D9}" destId="{C28D065A-2FF3-4181-9E7B-530E3B79FC2B}" srcOrd="7" destOrd="0" presId="urn:microsoft.com/office/officeart/2005/8/layout/vList2"/>
    <dgm:cxn modelId="{23720915-BB9E-41ED-9BB6-1888D9654B45}" type="presParOf" srcId="{2854D835-78F7-4E3D-9A61-48BAA4F017D9}" destId="{50E77910-4C6A-4E57-9E0F-C7123353FAA5}" srcOrd="8" destOrd="0" presId="urn:microsoft.com/office/officeart/2005/8/layout/vList2"/>
    <dgm:cxn modelId="{A18DF140-65EF-4774-9CAB-ADF79347ADBD}" type="presParOf" srcId="{2854D835-78F7-4E3D-9A61-48BAA4F017D9}" destId="{1D353293-0273-403D-8E3C-4335928F4D68}" srcOrd="9" destOrd="0" presId="urn:microsoft.com/office/officeart/2005/8/layout/vList2"/>
    <dgm:cxn modelId="{D3F05CE8-8CC0-42A0-A5AA-8AFF7E11A4CF}" type="presParOf" srcId="{2854D835-78F7-4E3D-9A61-48BAA4F017D9}" destId="{FF0DD29A-E2BE-4CEC-BFAD-F1CF60C709B4}"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8F332A2-E0A5-4FB6-9148-09A33AD1AEC1}"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nl-BE"/>
        </a:p>
      </dgm:t>
    </dgm:pt>
    <dgm:pt modelId="{A937795C-9CC5-4C50-BE26-D34ACD3B758F}">
      <dgm:prSet/>
      <dgm:spPr/>
      <dgm:t>
        <a:bodyPr/>
        <a:lstStyle/>
        <a:p>
          <a:pPr algn="ctr" rtl="0"/>
          <a:r>
            <a:rPr lang="en-US" b="1" smtClean="0"/>
            <a:t>PROTECT</a:t>
          </a:r>
          <a:endParaRPr lang="nl-BE" b="1"/>
        </a:p>
      </dgm:t>
    </dgm:pt>
    <dgm:pt modelId="{E304FF3E-E05E-41EA-9355-F78D472197C6}" type="parTrans" cxnId="{64C2764B-78CD-42A5-B0CB-6BE507242405}">
      <dgm:prSet/>
      <dgm:spPr/>
      <dgm:t>
        <a:bodyPr/>
        <a:lstStyle/>
        <a:p>
          <a:pPr algn="ctr"/>
          <a:endParaRPr lang="nl-BE"/>
        </a:p>
      </dgm:t>
    </dgm:pt>
    <dgm:pt modelId="{99941BE6-BE13-4647-A2D8-AD16DB4A1F53}" type="sibTrans" cxnId="{64C2764B-78CD-42A5-B0CB-6BE507242405}">
      <dgm:prSet/>
      <dgm:spPr/>
      <dgm:t>
        <a:bodyPr/>
        <a:lstStyle/>
        <a:p>
          <a:pPr algn="ctr"/>
          <a:endParaRPr lang="nl-BE"/>
        </a:p>
      </dgm:t>
    </dgm:pt>
    <dgm:pt modelId="{C9A049A2-F7E1-418A-9A0A-AE01EE927391}">
      <dgm:prSet/>
      <dgm:spPr/>
      <dgm:t>
        <a:bodyPr/>
        <a:lstStyle/>
        <a:p>
          <a:pPr algn="ctr" rtl="0"/>
          <a:r>
            <a:rPr lang="en-US" u="sng" dirty="0" smtClean="0"/>
            <a:t>Tools</a:t>
          </a:r>
          <a:r>
            <a:rPr lang="en-US" dirty="0" smtClean="0"/>
            <a:t>: Enterprise Security API (ESAPI), </a:t>
          </a:r>
          <a:r>
            <a:rPr lang="en-US" dirty="0" err="1" smtClean="0"/>
            <a:t>CSRFGuard</a:t>
          </a:r>
          <a:r>
            <a:rPr lang="en-US" dirty="0" smtClean="0"/>
            <a:t>, </a:t>
          </a:r>
          <a:r>
            <a:rPr lang="en-US" dirty="0" err="1" smtClean="0"/>
            <a:t>AppSensor</a:t>
          </a:r>
          <a:r>
            <a:rPr lang="en-US" dirty="0" smtClean="0"/>
            <a:t>, </a:t>
          </a:r>
          <a:r>
            <a:rPr lang="en-US" dirty="0" err="1" smtClean="0"/>
            <a:t>ModSecurity</a:t>
          </a:r>
          <a:r>
            <a:rPr lang="en-US" dirty="0" smtClean="0"/>
            <a:t> Core Rule Set Project</a:t>
          </a:r>
          <a:endParaRPr lang="nl-BE" dirty="0"/>
        </a:p>
      </dgm:t>
    </dgm:pt>
    <dgm:pt modelId="{8215CAD9-C95E-4DFA-B457-0A6810DE54EA}" type="parTrans" cxnId="{AF55E32C-A750-4240-93C9-8C6B451E74E4}">
      <dgm:prSet/>
      <dgm:spPr/>
      <dgm:t>
        <a:bodyPr/>
        <a:lstStyle/>
        <a:p>
          <a:pPr algn="ctr"/>
          <a:endParaRPr lang="nl-BE"/>
        </a:p>
      </dgm:t>
    </dgm:pt>
    <dgm:pt modelId="{95B45678-8D6A-47AC-BFBC-1C4D740F3C33}" type="sibTrans" cxnId="{AF55E32C-A750-4240-93C9-8C6B451E74E4}">
      <dgm:prSet/>
      <dgm:spPr/>
      <dgm:t>
        <a:bodyPr/>
        <a:lstStyle/>
        <a:p>
          <a:pPr algn="ctr"/>
          <a:endParaRPr lang="nl-BE"/>
        </a:p>
      </dgm:t>
    </dgm:pt>
    <dgm:pt modelId="{65D4EDDF-5F6F-4E41-B3D6-E75D748D3813}">
      <dgm:prSet/>
      <dgm:spPr/>
      <dgm:t>
        <a:bodyPr/>
        <a:lstStyle/>
        <a:p>
          <a:pPr algn="ctr" rtl="0"/>
          <a:r>
            <a:rPr lang="en-US" u="sng" dirty="0" smtClean="0"/>
            <a:t>Docs</a:t>
          </a:r>
          <a:r>
            <a:rPr lang="en-US" dirty="0" smtClean="0"/>
            <a:t>: Development Guide, Cheat Sheets, Secure Coding Practices - Quick Reference Guide</a:t>
          </a:r>
          <a:endParaRPr lang="nl-BE" dirty="0"/>
        </a:p>
      </dgm:t>
    </dgm:pt>
    <dgm:pt modelId="{E556854C-DD49-49F8-8865-E82FFB381451}" type="parTrans" cxnId="{DC2649D7-9777-49DE-8AFA-9947E21099DF}">
      <dgm:prSet/>
      <dgm:spPr/>
      <dgm:t>
        <a:bodyPr/>
        <a:lstStyle/>
        <a:p>
          <a:pPr algn="ctr"/>
          <a:endParaRPr lang="nl-BE"/>
        </a:p>
      </dgm:t>
    </dgm:pt>
    <dgm:pt modelId="{818EBAF9-A85A-4978-A0EC-40FC9EBAB3B0}" type="sibTrans" cxnId="{DC2649D7-9777-49DE-8AFA-9947E21099DF}">
      <dgm:prSet/>
      <dgm:spPr/>
      <dgm:t>
        <a:bodyPr/>
        <a:lstStyle/>
        <a:p>
          <a:pPr algn="ctr"/>
          <a:endParaRPr lang="nl-BE"/>
        </a:p>
      </dgm:t>
    </dgm:pt>
    <dgm:pt modelId="{498900EA-B635-40C7-83C7-4766D5EB7BAB}">
      <dgm:prSet/>
      <dgm:spPr/>
      <dgm:t>
        <a:bodyPr/>
        <a:lstStyle/>
        <a:p>
          <a:pPr algn="ctr" rtl="0"/>
          <a:r>
            <a:rPr lang="en-US" b="1" smtClean="0"/>
            <a:t>DETECT</a:t>
          </a:r>
          <a:endParaRPr lang="nl-BE" b="1"/>
        </a:p>
      </dgm:t>
    </dgm:pt>
    <dgm:pt modelId="{E3BA1056-1299-4ECF-9124-BFF9AA4F87F8}" type="parTrans" cxnId="{A92D1DBA-023F-4918-828B-3042E829E346}">
      <dgm:prSet/>
      <dgm:spPr/>
      <dgm:t>
        <a:bodyPr/>
        <a:lstStyle/>
        <a:p>
          <a:pPr algn="ctr"/>
          <a:endParaRPr lang="nl-BE"/>
        </a:p>
      </dgm:t>
    </dgm:pt>
    <dgm:pt modelId="{859F0349-C3ED-47B4-859E-5AB6BF7349DC}" type="sibTrans" cxnId="{A92D1DBA-023F-4918-828B-3042E829E346}">
      <dgm:prSet/>
      <dgm:spPr/>
      <dgm:t>
        <a:bodyPr/>
        <a:lstStyle/>
        <a:p>
          <a:pPr algn="ctr"/>
          <a:endParaRPr lang="nl-BE"/>
        </a:p>
      </dgm:t>
    </dgm:pt>
    <dgm:pt modelId="{A8E3CC62-FF28-4876-944C-73216E3C0838}">
      <dgm:prSet/>
      <dgm:spPr/>
      <dgm:t>
        <a:bodyPr/>
        <a:lstStyle/>
        <a:p>
          <a:pPr algn="ctr" rtl="0"/>
          <a:r>
            <a:rPr lang="en-US" u="sng" dirty="0" smtClean="0"/>
            <a:t>Tools</a:t>
          </a:r>
          <a:r>
            <a:rPr lang="en-US" dirty="0" smtClean="0"/>
            <a:t>: OWTF, Broken Web Applications Project, Zed Attack Proxy</a:t>
          </a:r>
          <a:endParaRPr lang="nl-BE" dirty="0"/>
        </a:p>
      </dgm:t>
    </dgm:pt>
    <dgm:pt modelId="{4FBCAE33-BFE4-4E7A-A41E-C4071DFFEA80}" type="parTrans" cxnId="{4D0D8170-73AA-4EF9-8E0F-E2DCBE831897}">
      <dgm:prSet/>
      <dgm:spPr/>
      <dgm:t>
        <a:bodyPr/>
        <a:lstStyle/>
        <a:p>
          <a:pPr algn="ctr"/>
          <a:endParaRPr lang="nl-BE"/>
        </a:p>
      </dgm:t>
    </dgm:pt>
    <dgm:pt modelId="{7AA709E7-6901-4E98-BEEC-059B511ED0C4}" type="sibTrans" cxnId="{4D0D8170-73AA-4EF9-8E0F-E2DCBE831897}">
      <dgm:prSet/>
      <dgm:spPr/>
      <dgm:t>
        <a:bodyPr/>
        <a:lstStyle/>
        <a:p>
          <a:pPr algn="ctr"/>
          <a:endParaRPr lang="nl-BE"/>
        </a:p>
      </dgm:t>
    </dgm:pt>
    <dgm:pt modelId="{62CDC3FB-6EAB-4A04-867F-B89AC752B957}">
      <dgm:prSet/>
      <dgm:spPr/>
      <dgm:t>
        <a:bodyPr/>
        <a:lstStyle/>
        <a:p>
          <a:pPr algn="ctr" rtl="0"/>
          <a:r>
            <a:rPr lang="en-US" u="sng" dirty="0" smtClean="0"/>
            <a:t>Docs</a:t>
          </a:r>
          <a:r>
            <a:rPr lang="en-US" dirty="0" smtClean="0"/>
            <a:t>: Code Review Guide, Testing Guide, Top Ten Project</a:t>
          </a:r>
          <a:endParaRPr lang="nl-BE" dirty="0"/>
        </a:p>
      </dgm:t>
    </dgm:pt>
    <dgm:pt modelId="{963E9255-738C-4BED-AE15-57C19CB39883}" type="parTrans" cxnId="{3DD7D86E-96E6-4427-99FA-BE9808D0F353}">
      <dgm:prSet/>
      <dgm:spPr/>
      <dgm:t>
        <a:bodyPr/>
        <a:lstStyle/>
        <a:p>
          <a:pPr algn="ctr"/>
          <a:endParaRPr lang="nl-BE"/>
        </a:p>
      </dgm:t>
    </dgm:pt>
    <dgm:pt modelId="{EE79F92A-A812-4BC9-BE79-ECF4677B971C}" type="sibTrans" cxnId="{3DD7D86E-96E6-4427-99FA-BE9808D0F353}">
      <dgm:prSet/>
      <dgm:spPr/>
      <dgm:t>
        <a:bodyPr/>
        <a:lstStyle/>
        <a:p>
          <a:pPr algn="ctr"/>
          <a:endParaRPr lang="nl-BE"/>
        </a:p>
      </dgm:t>
    </dgm:pt>
    <dgm:pt modelId="{91BC33E8-EF9B-46C9-A1F5-E9FEAC65D65D}">
      <dgm:prSet/>
      <dgm:spPr/>
      <dgm:t>
        <a:bodyPr/>
        <a:lstStyle/>
        <a:p>
          <a:pPr algn="ctr" rtl="0"/>
          <a:r>
            <a:rPr lang="en-US" b="1" dirty="0" smtClean="0"/>
            <a:t>LIFE CYCLE</a:t>
          </a:r>
        </a:p>
      </dgm:t>
    </dgm:pt>
    <dgm:pt modelId="{99DFC88F-419E-402E-850A-07D0A9EC5247}" type="parTrans" cxnId="{28BE9B60-3E08-4DB3-9BF5-A907DB900BB1}">
      <dgm:prSet/>
      <dgm:spPr/>
      <dgm:t>
        <a:bodyPr/>
        <a:lstStyle/>
        <a:p>
          <a:pPr algn="ctr"/>
          <a:endParaRPr lang="nl-BE"/>
        </a:p>
      </dgm:t>
    </dgm:pt>
    <dgm:pt modelId="{8F028367-CAE4-4869-A7E7-2FFDB45B15B8}" type="sibTrans" cxnId="{28BE9B60-3E08-4DB3-9BF5-A907DB900BB1}">
      <dgm:prSet/>
      <dgm:spPr/>
      <dgm:t>
        <a:bodyPr/>
        <a:lstStyle/>
        <a:p>
          <a:pPr algn="ctr"/>
          <a:endParaRPr lang="nl-BE"/>
        </a:p>
      </dgm:t>
    </dgm:pt>
    <dgm:pt modelId="{25A18363-0406-4B5D-A6D2-B010FE3E3B36}">
      <dgm:prSet/>
      <dgm:spPr/>
      <dgm:t>
        <a:bodyPr/>
        <a:lstStyle/>
        <a:p>
          <a:pPr algn="ctr" rtl="0"/>
          <a:r>
            <a:rPr lang="en-US" dirty="0" smtClean="0"/>
            <a:t>SAMM, Application Security Verification Standard, Legal Project, </a:t>
          </a:r>
          <a:r>
            <a:rPr lang="en-US" dirty="0" err="1" smtClean="0"/>
            <a:t>WebGoat</a:t>
          </a:r>
          <a:r>
            <a:rPr lang="en-US" dirty="0" smtClean="0"/>
            <a:t>, Education Project, </a:t>
          </a:r>
          <a:r>
            <a:rPr lang="en-GB" dirty="0" smtClean="0"/>
            <a:t>Cornucopia</a:t>
          </a:r>
          <a:endParaRPr lang="en-US" dirty="0" smtClean="0"/>
        </a:p>
      </dgm:t>
    </dgm:pt>
    <dgm:pt modelId="{02B0D8DD-91AC-4945-B6DF-55EABD566222}" type="parTrans" cxnId="{B5B1E083-3B5C-4B7E-A01A-5AB2B1E937DF}">
      <dgm:prSet/>
      <dgm:spPr/>
      <dgm:t>
        <a:bodyPr/>
        <a:lstStyle/>
        <a:p>
          <a:pPr algn="ctr"/>
          <a:endParaRPr lang="nl-BE"/>
        </a:p>
      </dgm:t>
    </dgm:pt>
    <dgm:pt modelId="{51A993D1-651B-41CF-B536-EE2389347EAC}" type="sibTrans" cxnId="{B5B1E083-3B5C-4B7E-A01A-5AB2B1E937DF}">
      <dgm:prSet/>
      <dgm:spPr/>
      <dgm:t>
        <a:bodyPr/>
        <a:lstStyle/>
        <a:p>
          <a:pPr algn="ctr"/>
          <a:endParaRPr lang="nl-BE"/>
        </a:p>
      </dgm:t>
    </dgm:pt>
    <dgm:pt modelId="{FB9CCA34-6AEC-4BE4-A632-5EA55E6D0583}" type="pres">
      <dgm:prSet presAssocID="{08F332A2-E0A5-4FB6-9148-09A33AD1AEC1}" presName="linear" presStyleCnt="0">
        <dgm:presLayoutVars>
          <dgm:animLvl val="lvl"/>
          <dgm:resizeHandles val="exact"/>
        </dgm:presLayoutVars>
      </dgm:prSet>
      <dgm:spPr/>
      <dgm:t>
        <a:bodyPr/>
        <a:lstStyle/>
        <a:p>
          <a:endParaRPr lang="nl-BE"/>
        </a:p>
      </dgm:t>
    </dgm:pt>
    <dgm:pt modelId="{AB45EABA-EF91-4529-9596-BAF533330D26}" type="pres">
      <dgm:prSet presAssocID="{A937795C-9CC5-4C50-BE26-D34ACD3B758F}" presName="parentText" presStyleLbl="node1" presStyleIdx="0" presStyleCnt="8">
        <dgm:presLayoutVars>
          <dgm:chMax val="0"/>
          <dgm:bulletEnabled val="1"/>
        </dgm:presLayoutVars>
      </dgm:prSet>
      <dgm:spPr/>
      <dgm:t>
        <a:bodyPr/>
        <a:lstStyle/>
        <a:p>
          <a:endParaRPr lang="nl-BE"/>
        </a:p>
      </dgm:t>
    </dgm:pt>
    <dgm:pt modelId="{35E4EBAA-DBC3-4ED8-9821-1DAC445EE5FF}" type="pres">
      <dgm:prSet presAssocID="{99941BE6-BE13-4647-A2D8-AD16DB4A1F53}" presName="spacer" presStyleCnt="0"/>
      <dgm:spPr/>
      <dgm:t>
        <a:bodyPr/>
        <a:lstStyle/>
        <a:p>
          <a:endParaRPr lang="nl-BE"/>
        </a:p>
      </dgm:t>
    </dgm:pt>
    <dgm:pt modelId="{6006F692-05D0-4CE9-AB0E-39F6964D7792}" type="pres">
      <dgm:prSet presAssocID="{C9A049A2-F7E1-418A-9A0A-AE01EE927391}" presName="parentText" presStyleLbl="node1" presStyleIdx="1" presStyleCnt="8" custScaleX="80109">
        <dgm:presLayoutVars>
          <dgm:chMax val="0"/>
          <dgm:bulletEnabled val="1"/>
        </dgm:presLayoutVars>
      </dgm:prSet>
      <dgm:spPr/>
      <dgm:t>
        <a:bodyPr/>
        <a:lstStyle/>
        <a:p>
          <a:endParaRPr lang="nl-BE"/>
        </a:p>
      </dgm:t>
    </dgm:pt>
    <dgm:pt modelId="{7D7D87A2-F84A-41C8-8A5F-546707703A02}" type="pres">
      <dgm:prSet presAssocID="{95B45678-8D6A-47AC-BFBC-1C4D740F3C33}" presName="spacer" presStyleCnt="0"/>
      <dgm:spPr/>
      <dgm:t>
        <a:bodyPr/>
        <a:lstStyle/>
        <a:p>
          <a:endParaRPr lang="nl-BE"/>
        </a:p>
      </dgm:t>
    </dgm:pt>
    <dgm:pt modelId="{C1D3CA14-3697-4E7D-81DE-0209A88A9BFB}" type="pres">
      <dgm:prSet presAssocID="{65D4EDDF-5F6F-4E41-B3D6-E75D748D3813}" presName="parentText" presStyleLbl="node1" presStyleIdx="2" presStyleCnt="8" custScaleX="80109">
        <dgm:presLayoutVars>
          <dgm:chMax val="0"/>
          <dgm:bulletEnabled val="1"/>
        </dgm:presLayoutVars>
      </dgm:prSet>
      <dgm:spPr/>
      <dgm:t>
        <a:bodyPr/>
        <a:lstStyle/>
        <a:p>
          <a:endParaRPr lang="nl-BE"/>
        </a:p>
      </dgm:t>
    </dgm:pt>
    <dgm:pt modelId="{B3AF13CD-ED44-49B2-A206-F7560D22A448}" type="pres">
      <dgm:prSet presAssocID="{818EBAF9-A85A-4978-A0EC-40FC9EBAB3B0}" presName="spacer" presStyleCnt="0"/>
      <dgm:spPr/>
      <dgm:t>
        <a:bodyPr/>
        <a:lstStyle/>
        <a:p>
          <a:endParaRPr lang="nl-BE"/>
        </a:p>
      </dgm:t>
    </dgm:pt>
    <dgm:pt modelId="{CA54890E-B3AA-47A0-A831-263F22F5FB9D}" type="pres">
      <dgm:prSet presAssocID="{498900EA-B635-40C7-83C7-4766D5EB7BAB}" presName="parentText" presStyleLbl="node1" presStyleIdx="3" presStyleCnt="8">
        <dgm:presLayoutVars>
          <dgm:chMax val="0"/>
          <dgm:bulletEnabled val="1"/>
        </dgm:presLayoutVars>
      </dgm:prSet>
      <dgm:spPr/>
      <dgm:t>
        <a:bodyPr/>
        <a:lstStyle/>
        <a:p>
          <a:endParaRPr lang="nl-BE"/>
        </a:p>
      </dgm:t>
    </dgm:pt>
    <dgm:pt modelId="{FAD6ECF2-AAD6-4AE0-9846-4BE4B1759F4C}" type="pres">
      <dgm:prSet presAssocID="{859F0349-C3ED-47B4-859E-5AB6BF7349DC}" presName="spacer" presStyleCnt="0"/>
      <dgm:spPr/>
      <dgm:t>
        <a:bodyPr/>
        <a:lstStyle/>
        <a:p>
          <a:endParaRPr lang="nl-BE"/>
        </a:p>
      </dgm:t>
    </dgm:pt>
    <dgm:pt modelId="{ED378BD4-FC9E-48E8-AA7F-8AE9A7A77B63}" type="pres">
      <dgm:prSet presAssocID="{A8E3CC62-FF28-4876-944C-73216E3C0838}" presName="parentText" presStyleLbl="node1" presStyleIdx="4" presStyleCnt="8" custScaleX="78653">
        <dgm:presLayoutVars>
          <dgm:chMax val="0"/>
          <dgm:bulletEnabled val="1"/>
        </dgm:presLayoutVars>
      </dgm:prSet>
      <dgm:spPr/>
      <dgm:t>
        <a:bodyPr/>
        <a:lstStyle/>
        <a:p>
          <a:endParaRPr lang="nl-BE"/>
        </a:p>
      </dgm:t>
    </dgm:pt>
    <dgm:pt modelId="{8A15AF3E-141F-453D-9BCB-7F3023E29FB4}" type="pres">
      <dgm:prSet presAssocID="{7AA709E7-6901-4E98-BEEC-059B511ED0C4}" presName="spacer" presStyleCnt="0"/>
      <dgm:spPr/>
      <dgm:t>
        <a:bodyPr/>
        <a:lstStyle/>
        <a:p>
          <a:endParaRPr lang="nl-BE"/>
        </a:p>
      </dgm:t>
    </dgm:pt>
    <dgm:pt modelId="{2886FEA1-64ED-44A8-A1E5-0E703A7BCC68}" type="pres">
      <dgm:prSet presAssocID="{62CDC3FB-6EAB-4A04-867F-B89AC752B957}" presName="parentText" presStyleLbl="node1" presStyleIdx="5" presStyleCnt="8" custScaleX="77196">
        <dgm:presLayoutVars>
          <dgm:chMax val="0"/>
          <dgm:bulletEnabled val="1"/>
        </dgm:presLayoutVars>
      </dgm:prSet>
      <dgm:spPr/>
      <dgm:t>
        <a:bodyPr/>
        <a:lstStyle/>
        <a:p>
          <a:endParaRPr lang="nl-BE"/>
        </a:p>
      </dgm:t>
    </dgm:pt>
    <dgm:pt modelId="{5C49C187-852B-449D-B28A-7F36DB158511}" type="pres">
      <dgm:prSet presAssocID="{EE79F92A-A812-4BC9-BE79-ECF4677B971C}" presName="spacer" presStyleCnt="0"/>
      <dgm:spPr/>
      <dgm:t>
        <a:bodyPr/>
        <a:lstStyle/>
        <a:p>
          <a:endParaRPr lang="nl-BE"/>
        </a:p>
      </dgm:t>
    </dgm:pt>
    <dgm:pt modelId="{01D3F6F6-ECB2-435A-BB7F-D0426C60566B}" type="pres">
      <dgm:prSet presAssocID="{91BC33E8-EF9B-46C9-A1F5-E9FEAC65D65D}" presName="parentText" presStyleLbl="node1" presStyleIdx="6" presStyleCnt="8">
        <dgm:presLayoutVars>
          <dgm:chMax val="0"/>
          <dgm:bulletEnabled val="1"/>
        </dgm:presLayoutVars>
      </dgm:prSet>
      <dgm:spPr/>
      <dgm:t>
        <a:bodyPr/>
        <a:lstStyle/>
        <a:p>
          <a:endParaRPr lang="nl-BE"/>
        </a:p>
      </dgm:t>
    </dgm:pt>
    <dgm:pt modelId="{BF53C55C-1A96-423D-B214-D41AEBA71916}" type="pres">
      <dgm:prSet presAssocID="{8F028367-CAE4-4869-A7E7-2FFDB45B15B8}" presName="spacer" presStyleCnt="0"/>
      <dgm:spPr/>
      <dgm:t>
        <a:bodyPr/>
        <a:lstStyle/>
        <a:p>
          <a:endParaRPr lang="nl-BE"/>
        </a:p>
      </dgm:t>
    </dgm:pt>
    <dgm:pt modelId="{EB078AD3-C21D-4BC0-A9DD-7F0A6A9FC093}" type="pres">
      <dgm:prSet presAssocID="{25A18363-0406-4B5D-A6D2-B010FE3E3B36}" presName="parentText" presStyleLbl="node1" presStyleIdx="7" presStyleCnt="8" custScaleX="78152">
        <dgm:presLayoutVars>
          <dgm:chMax val="0"/>
          <dgm:bulletEnabled val="1"/>
        </dgm:presLayoutVars>
      </dgm:prSet>
      <dgm:spPr/>
      <dgm:t>
        <a:bodyPr/>
        <a:lstStyle/>
        <a:p>
          <a:endParaRPr lang="nl-BE"/>
        </a:p>
      </dgm:t>
    </dgm:pt>
  </dgm:ptLst>
  <dgm:cxnLst>
    <dgm:cxn modelId="{FA33F36D-DEFD-45D7-A548-BA3AAE18D584}" type="presOf" srcId="{62CDC3FB-6EAB-4A04-867F-B89AC752B957}" destId="{2886FEA1-64ED-44A8-A1E5-0E703A7BCC68}" srcOrd="0" destOrd="0" presId="urn:microsoft.com/office/officeart/2005/8/layout/vList2"/>
    <dgm:cxn modelId="{AF55E32C-A750-4240-93C9-8C6B451E74E4}" srcId="{08F332A2-E0A5-4FB6-9148-09A33AD1AEC1}" destId="{C9A049A2-F7E1-418A-9A0A-AE01EE927391}" srcOrd="1" destOrd="0" parTransId="{8215CAD9-C95E-4DFA-B457-0A6810DE54EA}" sibTransId="{95B45678-8D6A-47AC-BFBC-1C4D740F3C33}"/>
    <dgm:cxn modelId="{C45FB3B2-DCD5-4B68-9D19-CFC2A96F23AD}" type="presOf" srcId="{A937795C-9CC5-4C50-BE26-D34ACD3B758F}" destId="{AB45EABA-EF91-4529-9596-BAF533330D26}" srcOrd="0" destOrd="0" presId="urn:microsoft.com/office/officeart/2005/8/layout/vList2"/>
    <dgm:cxn modelId="{AA243D2F-717D-4316-A302-9DC27EDA5BF5}" type="presOf" srcId="{A8E3CC62-FF28-4876-944C-73216E3C0838}" destId="{ED378BD4-FC9E-48E8-AA7F-8AE9A7A77B63}" srcOrd="0" destOrd="0" presId="urn:microsoft.com/office/officeart/2005/8/layout/vList2"/>
    <dgm:cxn modelId="{78C4F9F5-71CC-4C30-8615-6A56F34FE8E3}" type="presOf" srcId="{498900EA-B635-40C7-83C7-4766D5EB7BAB}" destId="{CA54890E-B3AA-47A0-A831-263F22F5FB9D}" srcOrd="0" destOrd="0" presId="urn:microsoft.com/office/officeart/2005/8/layout/vList2"/>
    <dgm:cxn modelId="{B5B1E083-3B5C-4B7E-A01A-5AB2B1E937DF}" srcId="{08F332A2-E0A5-4FB6-9148-09A33AD1AEC1}" destId="{25A18363-0406-4B5D-A6D2-B010FE3E3B36}" srcOrd="7" destOrd="0" parTransId="{02B0D8DD-91AC-4945-B6DF-55EABD566222}" sibTransId="{51A993D1-651B-41CF-B536-EE2389347EAC}"/>
    <dgm:cxn modelId="{5DBEB4C7-7E6A-4827-B3F7-D6406BDAB9E3}" type="presOf" srcId="{65D4EDDF-5F6F-4E41-B3D6-E75D748D3813}" destId="{C1D3CA14-3697-4E7D-81DE-0209A88A9BFB}" srcOrd="0" destOrd="0" presId="urn:microsoft.com/office/officeart/2005/8/layout/vList2"/>
    <dgm:cxn modelId="{64C2764B-78CD-42A5-B0CB-6BE507242405}" srcId="{08F332A2-E0A5-4FB6-9148-09A33AD1AEC1}" destId="{A937795C-9CC5-4C50-BE26-D34ACD3B758F}" srcOrd="0" destOrd="0" parTransId="{E304FF3E-E05E-41EA-9355-F78D472197C6}" sibTransId="{99941BE6-BE13-4647-A2D8-AD16DB4A1F53}"/>
    <dgm:cxn modelId="{D3D1654E-3D3A-4FE4-BBBA-D5495D5AD7CF}" type="presOf" srcId="{C9A049A2-F7E1-418A-9A0A-AE01EE927391}" destId="{6006F692-05D0-4CE9-AB0E-39F6964D7792}" srcOrd="0" destOrd="0" presId="urn:microsoft.com/office/officeart/2005/8/layout/vList2"/>
    <dgm:cxn modelId="{F26D5B70-65AA-4938-839A-40419BC7E274}" type="presOf" srcId="{25A18363-0406-4B5D-A6D2-B010FE3E3B36}" destId="{EB078AD3-C21D-4BC0-A9DD-7F0A6A9FC093}" srcOrd="0" destOrd="0" presId="urn:microsoft.com/office/officeart/2005/8/layout/vList2"/>
    <dgm:cxn modelId="{28BE9B60-3E08-4DB3-9BF5-A907DB900BB1}" srcId="{08F332A2-E0A5-4FB6-9148-09A33AD1AEC1}" destId="{91BC33E8-EF9B-46C9-A1F5-E9FEAC65D65D}" srcOrd="6" destOrd="0" parTransId="{99DFC88F-419E-402E-850A-07D0A9EC5247}" sibTransId="{8F028367-CAE4-4869-A7E7-2FFDB45B15B8}"/>
    <dgm:cxn modelId="{DC2649D7-9777-49DE-8AFA-9947E21099DF}" srcId="{08F332A2-E0A5-4FB6-9148-09A33AD1AEC1}" destId="{65D4EDDF-5F6F-4E41-B3D6-E75D748D3813}" srcOrd="2" destOrd="0" parTransId="{E556854C-DD49-49F8-8865-E82FFB381451}" sibTransId="{818EBAF9-A85A-4978-A0EC-40FC9EBAB3B0}"/>
    <dgm:cxn modelId="{BDE60913-5534-480A-8033-340535B06414}" type="presOf" srcId="{08F332A2-E0A5-4FB6-9148-09A33AD1AEC1}" destId="{FB9CCA34-6AEC-4BE4-A632-5EA55E6D0583}" srcOrd="0" destOrd="0" presId="urn:microsoft.com/office/officeart/2005/8/layout/vList2"/>
    <dgm:cxn modelId="{A92D1DBA-023F-4918-828B-3042E829E346}" srcId="{08F332A2-E0A5-4FB6-9148-09A33AD1AEC1}" destId="{498900EA-B635-40C7-83C7-4766D5EB7BAB}" srcOrd="3" destOrd="0" parTransId="{E3BA1056-1299-4ECF-9124-BFF9AA4F87F8}" sibTransId="{859F0349-C3ED-47B4-859E-5AB6BF7349DC}"/>
    <dgm:cxn modelId="{3DD7D86E-96E6-4427-99FA-BE9808D0F353}" srcId="{08F332A2-E0A5-4FB6-9148-09A33AD1AEC1}" destId="{62CDC3FB-6EAB-4A04-867F-B89AC752B957}" srcOrd="5" destOrd="0" parTransId="{963E9255-738C-4BED-AE15-57C19CB39883}" sibTransId="{EE79F92A-A812-4BC9-BE79-ECF4677B971C}"/>
    <dgm:cxn modelId="{F6F14E51-2090-4AEA-B244-303D7B4C99DA}" type="presOf" srcId="{91BC33E8-EF9B-46C9-A1F5-E9FEAC65D65D}" destId="{01D3F6F6-ECB2-435A-BB7F-D0426C60566B}" srcOrd="0" destOrd="0" presId="urn:microsoft.com/office/officeart/2005/8/layout/vList2"/>
    <dgm:cxn modelId="{4D0D8170-73AA-4EF9-8E0F-E2DCBE831897}" srcId="{08F332A2-E0A5-4FB6-9148-09A33AD1AEC1}" destId="{A8E3CC62-FF28-4876-944C-73216E3C0838}" srcOrd="4" destOrd="0" parTransId="{4FBCAE33-BFE4-4E7A-A41E-C4071DFFEA80}" sibTransId="{7AA709E7-6901-4E98-BEEC-059B511ED0C4}"/>
    <dgm:cxn modelId="{62043BC2-8440-4132-9FEB-5AF333F7FAA7}" type="presParOf" srcId="{FB9CCA34-6AEC-4BE4-A632-5EA55E6D0583}" destId="{AB45EABA-EF91-4529-9596-BAF533330D26}" srcOrd="0" destOrd="0" presId="urn:microsoft.com/office/officeart/2005/8/layout/vList2"/>
    <dgm:cxn modelId="{B93EC544-0810-4567-BE6A-C09BE9A85E60}" type="presParOf" srcId="{FB9CCA34-6AEC-4BE4-A632-5EA55E6D0583}" destId="{35E4EBAA-DBC3-4ED8-9821-1DAC445EE5FF}" srcOrd="1" destOrd="0" presId="urn:microsoft.com/office/officeart/2005/8/layout/vList2"/>
    <dgm:cxn modelId="{4391C339-E57C-4FF0-BB6F-10BB8A4A21FC}" type="presParOf" srcId="{FB9CCA34-6AEC-4BE4-A632-5EA55E6D0583}" destId="{6006F692-05D0-4CE9-AB0E-39F6964D7792}" srcOrd="2" destOrd="0" presId="urn:microsoft.com/office/officeart/2005/8/layout/vList2"/>
    <dgm:cxn modelId="{5FC05BBF-CB7B-4933-B542-75B86398EE98}" type="presParOf" srcId="{FB9CCA34-6AEC-4BE4-A632-5EA55E6D0583}" destId="{7D7D87A2-F84A-41C8-8A5F-546707703A02}" srcOrd="3" destOrd="0" presId="urn:microsoft.com/office/officeart/2005/8/layout/vList2"/>
    <dgm:cxn modelId="{126CD593-10FD-45DD-AB8A-54A1228B9DF5}" type="presParOf" srcId="{FB9CCA34-6AEC-4BE4-A632-5EA55E6D0583}" destId="{C1D3CA14-3697-4E7D-81DE-0209A88A9BFB}" srcOrd="4" destOrd="0" presId="urn:microsoft.com/office/officeart/2005/8/layout/vList2"/>
    <dgm:cxn modelId="{EB8E5F60-CEA5-4672-A1BD-2FA3EF65A6FA}" type="presParOf" srcId="{FB9CCA34-6AEC-4BE4-A632-5EA55E6D0583}" destId="{B3AF13CD-ED44-49B2-A206-F7560D22A448}" srcOrd="5" destOrd="0" presId="urn:microsoft.com/office/officeart/2005/8/layout/vList2"/>
    <dgm:cxn modelId="{EBA3660F-01E4-4A10-A406-3CC35B33F4DC}" type="presParOf" srcId="{FB9CCA34-6AEC-4BE4-A632-5EA55E6D0583}" destId="{CA54890E-B3AA-47A0-A831-263F22F5FB9D}" srcOrd="6" destOrd="0" presId="urn:microsoft.com/office/officeart/2005/8/layout/vList2"/>
    <dgm:cxn modelId="{A59737BE-8422-4C21-A050-08D427252678}" type="presParOf" srcId="{FB9CCA34-6AEC-4BE4-A632-5EA55E6D0583}" destId="{FAD6ECF2-AAD6-4AE0-9846-4BE4B1759F4C}" srcOrd="7" destOrd="0" presId="urn:microsoft.com/office/officeart/2005/8/layout/vList2"/>
    <dgm:cxn modelId="{C8CFD89A-9EDF-448F-A7D7-0AFFDAABEE9F}" type="presParOf" srcId="{FB9CCA34-6AEC-4BE4-A632-5EA55E6D0583}" destId="{ED378BD4-FC9E-48E8-AA7F-8AE9A7A77B63}" srcOrd="8" destOrd="0" presId="urn:microsoft.com/office/officeart/2005/8/layout/vList2"/>
    <dgm:cxn modelId="{EE8378CF-7036-4AF0-9E22-FEFF65BF6A08}" type="presParOf" srcId="{FB9CCA34-6AEC-4BE4-A632-5EA55E6D0583}" destId="{8A15AF3E-141F-453D-9BCB-7F3023E29FB4}" srcOrd="9" destOrd="0" presId="urn:microsoft.com/office/officeart/2005/8/layout/vList2"/>
    <dgm:cxn modelId="{A126739B-A90F-4C48-A757-6FBE27F3D28B}" type="presParOf" srcId="{FB9CCA34-6AEC-4BE4-A632-5EA55E6D0583}" destId="{2886FEA1-64ED-44A8-A1E5-0E703A7BCC68}" srcOrd="10" destOrd="0" presId="urn:microsoft.com/office/officeart/2005/8/layout/vList2"/>
    <dgm:cxn modelId="{1248C5EF-AD86-4127-A21F-6709D6E203EB}" type="presParOf" srcId="{FB9CCA34-6AEC-4BE4-A632-5EA55E6D0583}" destId="{5C49C187-852B-449D-B28A-7F36DB158511}" srcOrd="11" destOrd="0" presId="urn:microsoft.com/office/officeart/2005/8/layout/vList2"/>
    <dgm:cxn modelId="{B8EC8C31-45E1-4303-B437-74ED6B1BA887}" type="presParOf" srcId="{FB9CCA34-6AEC-4BE4-A632-5EA55E6D0583}" destId="{01D3F6F6-ECB2-435A-BB7F-D0426C60566B}" srcOrd="12" destOrd="0" presId="urn:microsoft.com/office/officeart/2005/8/layout/vList2"/>
    <dgm:cxn modelId="{10A0718A-01A4-4EBB-9640-4C2B6867A516}" type="presParOf" srcId="{FB9CCA34-6AEC-4BE4-A632-5EA55E6D0583}" destId="{BF53C55C-1A96-423D-B214-D41AEBA71916}" srcOrd="13" destOrd="0" presId="urn:microsoft.com/office/officeart/2005/8/layout/vList2"/>
    <dgm:cxn modelId="{43056CAF-D917-412A-88D1-FE94A9108854}" type="presParOf" srcId="{FB9CCA34-6AEC-4BE4-A632-5EA55E6D0583}" destId="{EB078AD3-C21D-4BC0-A9DD-7F0A6A9FC093}"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1" loCatId="list" qsTypeId="urn:microsoft.com/office/officeart/2005/8/quickstyle/3d6" qsCatId="3D" csTypeId="urn:microsoft.com/office/officeart/2005/8/colors/accent6_2" csCatId="accent6" phldr="1"/>
      <dgm:spPr/>
      <dgm:t>
        <a:bodyPr/>
        <a:lstStyle/>
        <a:p>
          <a:endParaRPr lang="en-US"/>
        </a:p>
      </dgm:t>
    </dgm:pt>
    <dgm:pt modelId="{64169CBD-621B-41AC-8098-190EB836285B}">
      <dgm:prSet phldrT="[Text]"/>
      <dgm:spPr>
        <a:solidFill>
          <a:schemeClr val="accent2"/>
        </a:solidFill>
      </dgm:spPr>
      <dgm:t>
        <a:bodyPr/>
        <a:lstStyle/>
        <a:p>
          <a:pPr rtl="0"/>
          <a:r>
            <a:rPr kumimoji="0" lang="en-US" b="1" i="0" u="none" strike="noStrike" cap="none" spc="0" normalizeH="0" baseline="0" noProof="0" dirty="0" smtClean="0">
              <a:ln/>
              <a:effectLst/>
              <a:uLnTx/>
              <a:uFillTx/>
              <a:latin typeface="+mn-lt"/>
            </a:rPr>
            <a:t>A1: Injection</a:t>
          </a:r>
          <a:endParaRPr lang="en-US" b="1" dirty="0"/>
        </a:p>
      </dgm:t>
    </dgm:pt>
    <dgm:pt modelId="{C2478B4C-85CC-4B56-8035-A1D085B2572C}" type="parTrans" cxnId="{E8FA1B3E-891C-44F5-8B95-213F7D5CE5C0}">
      <dgm:prSet/>
      <dgm:spPr/>
      <dgm:t>
        <a:bodyPr/>
        <a:lstStyle/>
        <a:p>
          <a:endParaRPr lang="en-US"/>
        </a:p>
      </dgm:t>
    </dgm:pt>
    <dgm:pt modelId="{55DCDCCE-3CAF-428A-ABFC-A8BC8FEF6AA5}" type="sibTrans" cxnId="{E8FA1B3E-891C-44F5-8B95-213F7D5CE5C0}">
      <dgm:prSet/>
      <dgm:spPr/>
      <dgm:t>
        <a:bodyPr/>
        <a:lstStyle/>
        <a:p>
          <a:endParaRPr lang="en-US"/>
        </a:p>
      </dgm:t>
    </dgm:pt>
    <dgm:pt modelId="{231AA091-BC50-4CB1-B212-84DF97C37E43}">
      <dgm:prSet/>
      <dgm:spPr>
        <a:solidFill>
          <a:srgbClr val="FF0000"/>
        </a:solidFill>
      </dgm:spPr>
      <dgm:t>
        <a:bodyPr/>
        <a:lstStyle/>
        <a:p>
          <a:r>
            <a:rPr lang="en-US" b="1" dirty="0" smtClean="0"/>
            <a:t>A10: </a:t>
          </a:r>
          <a:r>
            <a:rPr lang="en-US" altLang="ja-JP" b="1" dirty="0" err="1" smtClean="0">
              <a:ea typeface="ＭＳ Ｐゴシック" pitchFamily="1" charset="-128"/>
            </a:rPr>
            <a:t>Unvalidated</a:t>
          </a:r>
          <a:r>
            <a:rPr lang="en-US" altLang="ja-JP" b="1" dirty="0" smtClean="0">
              <a:ea typeface="ＭＳ Ｐゴシック" pitchFamily="1" charset="-128"/>
            </a:rPr>
            <a:t> Redirects and Forwards</a:t>
          </a:r>
          <a:endParaRPr lang="en-US" b="1" dirty="0"/>
        </a:p>
      </dgm:t>
    </dgm:pt>
    <dgm:pt modelId="{A9F48C2C-FB58-44F1-8762-0ACF43D4AFFD}" type="sibTrans" cxnId="{395778C8-53B7-4ABA-B003-A8A213D8106E}">
      <dgm:prSet/>
      <dgm:spPr/>
      <dgm:t>
        <a:bodyPr/>
        <a:lstStyle/>
        <a:p>
          <a:endParaRPr lang="en-US"/>
        </a:p>
      </dgm:t>
    </dgm:pt>
    <dgm:pt modelId="{DFD4E4B3-889C-44E4-98F7-CDE5F5A9E369}" type="parTrans" cxnId="{395778C8-53B7-4ABA-B003-A8A213D8106E}">
      <dgm:prSet/>
      <dgm:spPr/>
      <dgm:t>
        <a:bodyPr/>
        <a:lstStyle/>
        <a:p>
          <a:endParaRPr lang="en-US"/>
        </a:p>
      </dgm:t>
    </dgm:pt>
    <dgm:pt modelId="{FA4512F7-A63A-4F40-B5B4-6004D8EEA2E4}">
      <dgm:prSet/>
      <dgm:spPr>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dgm:spPr>
      <dgm:t>
        <a:bodyPr/>
        <a:lstStyle/>
        <a:p>
          <a:r>
            <a:rPr lang="en-US" b="1" dirty="0" smtClean="0"/>
            <a:t>A7: </a:t>
          </a:r>
          <a:r>
            <a:rPr lang="en-US" altLang="ja-JP" b="1" dirty="0" smtClean="0">
              <a:ea typeface="ＭＳ Ｐゴシック" pitchFamily="1" charset="-128"/>
            </a:rPr>
            <a:t>Failure to Restrict URL Access</a:t>
          </a:r>
          <a:endParaRPr lang="en-US" b="1" dirty="0"/>
        </a:p>
      </dgm:t>
    </dgm:pt>
    <dgm:pt modelId="{F7E858A2-0BF8-451A-8FF3-814E21CFC0A2}" type="sibTrans" cxnId="{A25FC508-31D3-47AB-B526-F240B6F5C2DF}">
      <dgm:prSet/>
      <dgm:spPr/>
      <dgm:t>
        <a:bodyPr/>
        <a:lstStyle/>
        <a:p>
          <a:endParaRPr lang="en-US"/>
        </a:p>
      </dgm:t>
    </dgm:pt>
    <dgm:pt modelId="{D53CD27D-BDD3-444C-AE6A-2311E83F246A}" type="parTrans" cxnId="{A25FC508-31D3-47AB-B526-F240B6F5C2DF}">
      <dgm:prSet/>
      <dgm:spPr/>
      <dgm:t>
        <a:bodyPr/>
        <a:lstStyle/>
        <a:p>
          <a:endParaRPr lang="en-US"/>
        </a:p>
      </dgm:t>
    </dgm:pt>
    <dgm:pt modelId="{8BCDC084-67CA-4889-BB16-FDAA18262BAD}">
      <dgm:prSet phldrT="[Text]"/>
      <dgm:spPr>
        <a:solidFill>
          <a:srgbClr val="FF0000"/>
        </a:solidFill>
      </dgm:spPr>
      <dgm:t>
        <a:bodyPr/>
        <a:lstStyle/>
        <a:p>
          <a:r>
            <a:rPr lang="en-US" b="1" dirty="0" smtClean="0"/>
            <a:t>A6: Security </a:t>
          </a:r>
          <a:r>
            <a:rPr lang="en-US" b="1" dirty="0" err="1" smtClean="0"/>
            <a:t>Misconfiguration</a:t>
          </a:r>
          <a:endParaRPr lang="en-US" b="1" dirty="0" smtClean="0"/>
        </a:p>
      </dgm:t>
    </dgm:pt>
    <dgm:pt modelId="{C306F358-4A0E-4076-9570-D654E65D82B2}" type="sibTrans" cxnId="{87367C5A-800E-4ABA-8B2B-CF70A5C89137}">
      <dgm:prSet/>
      <dgm:spPr/>
      <dgm:t>
        <a:bodyPr/>
        <a:lstStyle/>
        <a:p>
          <a:endParaRPr lang="en-US"/>
        </a:p>
      </dgm:t>
    </dgm:pt>
    <dgm:pt modelId="{DFCC82B9-B307-4045-991F-0A63623D1F34}" type="parTrans" cxnId="{87367C5A-800E-4ABA-8B2B-CF70A5C89137}">
      <dgm:prSet/>
      <dgm:spPr/>
      <dgm:t>
        <a:bodyPr/>
        <a:lstStyle/>
        <a:p>
          <a:endParaRPr lang="en-US"/>
        </a:p>
      </dgm:t>
    </dgm:pt>
    <dgm:pt modelId="{C1059736-A6E2-4762-8F49-0456CD8B7C69}">
      <dgm:prSet/>
      <dgm:spPr>
        <a:solidFill>
          <a:schemeClr val="accent2"/>
        </a:solidFill>
      </dgm:spPr>
      <dgm:t>
        <a:bodyPr/>
        <a:lstStyle/>
        <a:p>
          <a:pPr rtl="0"/>
          <a:r>
            <a:rPr kumimoji="0" lang="en-US" b="1" i="0" u="none" strike="noStrike" cap="none" spc="0" normalizeH="0" baseline="0" noProof="0" dirty="0" smtClean="0">
              <a:ln/>
              <a:effectLst/>
              <a:uLnTx/>
              <a:uFillTx/>
              <a:latin typeface="+mn-lt"/>
            </a:rPr>
            <a:t>A5: </a:t>
          </a:r>
          <a:r>
            <a:rPr kumimoji="0" lang="en-US" altLang="ja-JP" b="1" i="0" u="none" strike="noStrike" cap="none" spc="0" normalizeH="0" baseline="0" noProof="0" dirty="0" smtClean="0">
              <a:ln/>
              <a:effectLst/>
              <a:uLnTx/>
              <a:uFillTx/>
              <a:latin typeface="+mn-lt"/>
              <a:ea typeface="ＭＳ Ｐゴシック" pitchFamily="1" charset="-128"/>
            </a:rPr>
            <a:t>Cross Site Request Forgery (CSRF) </a:t>
          </a:r>
          <a:endParaRPr kumimoji="0" lang="en-US" b="1" i="0" u="none" strike="noStrike" cap="none" spc="0" normalizeH="0" baseline="0" noProof="0" dirty="0">
            <a:ln/>
            <a:effectLst/>
            <a:uLnTx/>
            <a:uFillTx/>
            <a:latin typeface="+mn-lt"/>
          </a:endParaRPr>
        </a:p>
      </dgm:t>
    </dgm:pt>
    <dgm:pt modelId="{C998CC39-D1D3-43DE-8252-4B94A9279E42}" type="sibTrans" cxnId="{63E0B01F-E6B0-4341-846D-AEB7BCF19307}">
      <dgm:prSet/>
      <dgm:spPr/>
      <dgm:t>
        <a:bodyPr/>
        <a:lstStyle/>
        <a:p>
          <a:endParaRPr lang="en-US"/>
        </a:p>
      </dgm:t>
    </dgm:pt>
    <dgm:pt modelId="{DBCB215F-2702-4FBF-9B10-EE479A00694C}" type="parTrans" cxnId="{63E0B01F-E6B0-4341-846D-AEB7BCF19307}">
      <dgm:prSet/>
      <dgm:spPr/>
      <dgm:t>
        <a:bodyPr/>
        <a:lstStyle/>
        <a:p>
          <a:endParaRPr lang="en-US"/>
        </a:p>
      </dgm:t>
    </dgm:pt>
    <dgm:pt modelId="{7FBC627C-7A5D-4F89-A1E1-F66E815CA8A7}">
      <dgm:prSet/>
      <dgm:spPr>
        <a:solidFill>
          <a:schemeClr val="accent2"/>
        </a:solidFill>
      </dgm:spPr>
      <dgm:t>
        <a:bodyPr/>
        <a:lstStyle/>
        <a:p>
          <a:pPr rtl="0"/>
          <a:r>
            <a:rPr kumimoji="0" lang="en-US" b="1" i="0" u="none" strike="noStrike" cap="none" spc="0" normalizeH="0" baseline="0" noProof="0" dirty="0" smtClean="0">
              <a:ln/>
              <a:effectLst/>
              <a:uLnTx/>
              <a:uFillTx/>
              <a:latin typeface="+mn-lt"/>
            </a:rPr>
            <a:t>A4: </a:t>
          </a:r>
          <a:r>
            <a:rPr kumimoji="0" lang="en-US" altLang="ja-JP" b="1" i="0" u="none" strike="noStrike" cap="none" spc="0" normalizeH="0" baseline="0" noProof="0" dirty="0" smtClean="0">
              <a:ln/>
              <a:effectLst/>
              <a:uLnTx/>
              <a:uFillTx/>
              <a:latin typeface="+mn-lt"/>
              <a:ea typeface="ＭＳ Ｐゴシック" pitchFamily="1" charset="-128"/>
            </a:rPr>
            <a:t>Insecure Direct Object References </a:t>
          </a:r>
          <a:endParaRPr kumimoji="0" lang="en-US" b="1" i="0" u="none" strike="noStrike" cap="none" spc="0" normalizeH="0" baseline="0" noProof="0" dirty="0" smtClean="0">
            <a:ln/>
            <a:effectLst/>
            <a:uLnTx/>
            <a:uFillTx/>
            <a:latin typeface="+mn-lt"/>
          </a:endParaRPr>
        </a:p>
      </dgm:t>
    </dgm:pt>
    <dgm:pt modelId="{678EE478-5D87-49D0-AC29-0A904E85A9CD}" type="sibTrans" cxnId="{62F5A9D3-EBF9-4BEC-9613-FD255126CCE1}">
      <dgm:prSet/>
      <dgm:spPr/>
      <dgm:t>
        <a:bodyPr/>
        <a:lstStyle/>
        <a:p>
          <a:endParaRPr lang="en-US"/>
        </a:p>
      </dgm:t>
    </dgm:pt>
    <dgm:pt modelId="{C77C0D7A-4688-41D5-A7B6-ECC1745C80BA}" type="parTrans" cxnId="{62F5A9D3-EBF9-4BEC-9613-FD255126CCE1}">
      <dgm:prSet/>
      <dgm:spPr/>
      <dgm:t>
        <a:bodyPr/>
        <a:lstStyle/>
        <a:p>
          <a:endParaRPr lang="en-US"/>
        </a:p>
      </dgm:t>
    </dgm:pt>
    <dgm:pt modelId="{05B6A14E-A58A-427E-80F5-495E20005676}">
      <dgm:prSet/>
      <dgm:spPr>
        <a:solidFill>
          <a:schemeClr val="accent2"/>
        </a:solidFill>
      </dgm:spPr>
      <dgm:t>
        <a:bodyPr/>
        <a:lstStyle/>
        <a:p>
          <a:pPr rtl="0"/>
          <a:r>
            <a:rPr kumimoji="0" lang="en-US" b="1" i="0" u="none" strike="noStrike" cap="none" spc="0" normalizeH="0" baseline="0" noProof="0" dirty="0" smtClean="0">
              <a:ln/>
              <a:effectLst/>
              <a:uLnTx/>
              <a:uFillTx/>
              <a:latin typeface="+mn-lt"/>
            </a:rPr>
            <a:t>A3: </a:t>
          </a:r>
          <a:r>
            <a:rPr lang="en-US" altLang="ja-JP" b="1" dirty="0" smtClean="0">
              <a:ea typeface="ＭＳ Ｐゴシック" pitchFamily="1" charset="-128"/>
            </a:rPr>
            <a:t>Broken Authentication and Session Management</a:t>
          </a:r>
          <a:endParaRPr kumimoji="0" lang="en-US" b="1" i="0" u="none" strike="noStrike" cap="none" spc="0" normalizeH="0" baseline="0" noProof="0" dirty="0" smtClean="0">
            <a:ln/>
            <a:effectLst/>
            <a:uLnTx/>
            <a:uFillTx/>
            <a:latin typeface="+mn-lt"/>
          </a:endParaRPr>
        </a:p>
      </dgm:t>
    </dgm:pt>
    <dgm:pt modelId="{E232C4F9-D265-42B7-A469-2C93E3FE3984}" type="sibTrans" cxnId="{AE4E6705-38DF-4ECA-80E1-760699C4E255}">
      <dgm:prSet/>
      <dgm:spPr/>
      <dgm:t>
        <a:bodyPr/>
        <a:lstStyle/>
        <a:p>
          <a:endParaRPr lang="en-US"/>
        </a:p>
      </dgm:t>
    </dgm:pt>
    <dgm:pt modelId="{2F9BC56F-924A-4353-9F8F-40E52BE6F39F}" type="parTrans" cxnId="{AE4E6705-38DF-4ECA-80E1-760699C4E255}">
      <dgm:prSet/>
      <dgm:spPr/>
      <dgm:t>
        <a:bodyPr/>
        <a:lstStyle/>
        <a:p>
          <a:endParaRPr lang="en-US"/>
        </a:p>
      </dgm:t>
    </dgm:pt>
    <dgm:pt modelId="{267067DC-F960-471F-8C6E-E0A998CDE8CA}">
      <dgm:prSet phldrT="[Text]"/>
      <dgm:spPr>
        <a:solidFill>
          <a:schemeClr val="accent2"/>
        </a:solidFill>
      </dgm:spPr>
      <dgm:t>
        <a:bodyPr/>
        <a:lstStyle/>
        <a:p>
          <a:pPr rtl="0"/>
          <a:r>
            <a:rPr kumimoji="0" lang="en-US" b="1" i="0" u="none" strike="noStrike" cap="none" spc="0" normalizeH="0" baseline="0" noProof="0" dirty="0" smtClean="0">
              <a:ln/>
              <a:effectLst/>
              <a:uLnTx/>
              <a:uFillTx/>
              <a:latin typeface="+mn-lt"/>
            </a:rPr>
            <a:t>A2: Cross-Site Scripting (XSS)</a:t>
          </a:r>
          <a:endParaRPr lang="en-US" b="1" dirty="0"/>
        </a:p>
      </dgm:t>
    </dgm:pt>
    <dgm:pt modelId="{D761F71C-31BB-498F-A08E-70F30EB51CB4}" type="parTrans" cxnId="{376E3F9D-D0A5-4750-A982-6A39581A8CFA}">
      <dgm:prSet/>
      <dgm:spPr/>
      <dgm:t>
        <a:bodyPr/>
        <a:lstStyle/>
        <a:p>
          <a:endParaRPr lang="en-US"/>
        </a:p>
      </dgm:t>
    </dgm:pt>
    <dgm:pt modelId="{21C97EC3-34E8-4C93-8686-60A47A9C2802}" type="sibTrans" cxnId="{376E3F9D-D0A5-4750-A982-6A39581A8CFA}">
      <dgm:prSet/>
      <dgm:spPr/>
      <dgm:t>
        <a:bodyPr/>
        <a:lstStyle/>
        <a:p>
          <a:endParaRPr lang="en-US"/>
        </a:p>
      </dgm:t>
    </dgm:pt>
    <dgm:pt modelId="{4F33ADAD-0E7A-4CC4-926A-E1D695B40CC0}">
      <dgm:prSet/>
      <dgm:spPr>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dgm:spPr>
      <dgm:t>
        <a:bodyPr/>
        <a:lstStyle/>
        <a:p>
          <a:r>
            <a:rPr lang="en-US" b="1" dirty="0" smtClean="0"/>
            <a:t>A8: Insecure Cryptographic Storage</a:t>
          </a:r>
          <a:endParaRPr lang="en-US" b="1" dirty="0"/>
        </a:p>
      </dgm:t>
    </dgm:pt>
    <dgm:pt modelId="{E7A793B8-03F9-44FB-B548-E39857E00497}" type="parTrans" cxnId="{76CF4293-369C-41CD-B754-A785EFCB9622}">
      <dgm:prSet/>
      <dgm:spPr/>
      <dgm:t>
        <a:bodyPr/>
        <a:lstStyle/>
        <a:p>
          <a:endParaRPr lang="en-US"/>
        </a:p>
      </dgm:t>
    </dgm:pt>
    <dgm:pt modelId="{91422C4A-3296-4DFB-AE5C-9EA4E27DD597}" type="sibTrans" cxnId="{76CF4293-369C-41CD-B754-A785EFCB9622}">
      <dgm:prSet/>
      <dgm:spPr/>
      <dgm:t>
        <a:bodyPr/>
        <a:lstStyle/>
        <a:p>
          <a:endParaRPr lang="en-US"/>
        </a:p>
      </dgm:t>
    </dgm:pt>
    <dgm:pt modelId="{1425CBBF-4498-4BCE-BC74-DC76A4124027}">
      <dgm:prSet/>
      <dgm:spPr>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dgm:spPr>
      <dgm:t>
        <a:bodyPr/>
        <a:lstStyle/>
        <a:p>
          <a:r>
            <a:rPr lang="en-US" altLang="ja-JP" b="1" dirty="0" smtClean="0">
              <a:ea typeface="ＭＳ Ｐゴシック" pitchFamily="1" charset="-128"/>
            </a:rPr>
            <a:t>A9: </a:t>
          </a:r>
          <a:r>
            <a:rPr lang="en-US" b="1" i="0" u="none" dirty="0" smtClean="0"/>
            <a:t>Insufficient Transport Layer Protection</a:t>
          </a:r>
          <a:endParaRPr lang="en-US" b="1" dirty="0"/>
        </a:p>
      </dgm:t>
    </dgm:pt>
    <dgm:pt modelId="{19134321-D03B-461B-8751-7D003E0AC7D7}" type="parTrans" cxnId="{5A3A9910-884E-4824-B114-A7BC95B09EB8}">
      <dgm:prSet/>
      <dgm:spPr/>
      <dgm:t>
        <a:bodyPr/>
        <a:lstStyle/>
        <a:p>
          <a:endParaRPr lang="nl-BE"/>
        </a:p>
      </dgm:t>
    </dgm:pt>
    <dgm:pt modelId="{666FBC44-2286-4F44-B1F4-A1DAA3A49E32}" type="sibTrans" cxnId="{5A3A9910-884E-4824-B114-A7BC95B09EB8}">
      <dgm:prSet/>
      <dgm:spPr/>
      <dgm:t>
        <a:bodyPr/>
        <a:lstStyle/>
        <a:p>
          <a:endParaRPr lang="nl-BE"/>
        </a:p>
      </dgm:t>
    </dgm:pt>
    <dgm:pt modelId="{E1CE3EE4-2936-4D8B-92A3-E104BE0FAA24}" type="pres">
      <dgm:prSet presAssocID="{267281CF-8B67-4D2B-AFDC-72ADEAA7440C}" presName="diagram" presStyleCnt="0">
        <dgm:presLayoutVars>
          <dgm:dir/>
          <dgm:resizeHandles val="exact"/>
        </dgm:presLayoutVars>
      </dgm:prSet>
      <dgm:spPr/>
      <dgm:t>
        <a:bodyPr/>
        <a:lstStyle/>
        <a:p>
          <a:endParaRPr lang="en-US"/>
        </a:p>
      </dgm:t>
    </dgm:pt>
    <dgm:pt modelId="{AD2E9B06-A06B-443C-83A3-58564550A9C4}" type="pres">
      <dgm:prSet presAssocID="{64169CBD-621B-41AC-8098-190EB836285B}" presName="node" presStyleLbl="node1" presStyleIdx="0" presStyleCnt="10">
        <dgm:presLayoutVars>
          <dgm:bulletEnabled val="1"/>
        </dgm:presLayoutVars>
      </dgm:prSet>
      <dgm:spPr/>
      <dgm:t>
        <a:bodyPr/>
        <a:lstStyle/>
        <a:p>
          <a:endParaRPr lang="en-US"/>
        </a:p>
      </dgm:t>
    </dgm:pt>
    <dgm:pt modelId="{A30A05D7-A3A0-471E-BE40-D9A5641B2C43}" type="pres">
      <dgm:prSet presAssocID="{55DCDCCE-3CAF-428A-ABFC-A8BC8FEF6AA5}" presName="sibTrans" presStyleCnt="0"/>
      <dgm:spPr/>
    </dgm:pt>
    <dgm:pt modelId="{BA79777C-83D7-4A20-8C72-9B06E33970B3}" type="pres">
      <dgm:prSet presAssocID="{267067DC-F960-471F-8C6E-E0A998CDE8CA}" presName="node" presStyleLbl="node1" presStyleIdx="1" presStyleCnt="10">
        <dgm:presLayoutVars>
          <dgm:bulletEnabled val="1"/>
        </dgm:presLayoutVars>
      </dgm:prSet>
      <dgm:spPr/>
      <dgm:t>
        <a:bodyPr/>
        <a:lstStyle/>
        <a:p>
          <a:endParaRPr lang="en-US"/>
        </a:p>
      </dgm:t>
    </dgm:pt>
    <dgm:pt modelId="{8507AF65-B6FE-4008-8A2F-CDD834EC50CF}" type="pres">
      <dgm:prSet presAssocID="{21C97EC3-34E8-4C93-8686-60A47A9C2802}" presName="sibTrans" presStyleCnt="0"/>
      <dgm:spPr/>
    </dgm:pt>
    <dgm:pt modelId="{049F4145-C84A-42C6-8C4A-A73F5D1F13B1}" type="pres">
      <dgm:prSet presAssocID="{05B6A14E-A58A-427E-80F5-495E20005676}" presName="node" presStyleLbl="node1" presStyleIdx="2" presStyleCnt="10" custLinFactNeighborX="-163" custLinFactNeighborY="208">
        <dgm:presLayoutVars>
          <dgm:bulletEnabled val="1"/>
        </dgm:presLayoutVars>
      </dgm:prSet>
      <dgm:spPr/>
      <dgm:t>
        <a:bodyPr/>
        <a:lstStyle/>
        <a:p>
          <a:endParaRPr lang="en-US"/>
        </a:p>
      </dgm:t>
    </dgm:pt>
    <dgm:pt modelId="{83238806-E393-4882-A18C-F18C628330C0}" type="pres">
      <dgm:prSet presAssocID="{E232C4F9-D265-42B7-A469-2C93E3FE3984}" presName="sibTrans" presStyleCnt="0"/>
      <dgm:spPr/>
    </dgm:pt>
    <dgm:pt modelId="{C3E7A39C-1CAB-4280-9674-550D9EBD3664}" type="pres">
      <dgm:prSet presAssocID="{7FBC627C-7A5D-4F89-A1E1-F66E815CA8A7}" presName="node" presStyleLbl="node1" presStyleIdx="3" presStyleCnt="10" custLinFactNeighborY="-1132">
        <dgm:presLayoutVars>
          <dgm:bulletEnabled val="1"/>
        </dgm:presLayoutVars>
      </dgm:prSet>
      <dgm:spPr/>
      <dgm:t>
        <a:bodyPr/>
        <a:lstStyle/>
        <a:p>
          <a:endParaRPr lang="en-US"/>
        </a:p>
      </dgm:t>
    </dgm:pt>
    <dgm:pt modelId="{931C115E-C0A7-4720-AB3F-606E25B53088}" type="pres">
      <dgm:prSet presAssocID="{678EE478-5D87-49D0-AC29-0A904E85A9CD}" presName="sibTrans" presStyleCnt="0"/>
      <dgm:spPr/>
    </dgm:pt>
    <dgm:pt modelId="{E75F8F30-3FA0-429A-A777-BC11F620C600}" type="pres">
      <dgm:prSet presAssocID="{C1059736-A6E2-4762-8F49-0456CD8B7C69}" presName="node" presStyleLbl="node1" presStyleIdx="4" presStyleCnt="10">
        <dgm:presLayoutVars>
          <dgm:bulletEnabled val="1"/>
        </dgm:presLayoutVars>
      </dgm:prSet>
      <dgm:spPr/>
      <dgm:t>
        <a:bodyPr/>
        <a:lstStyle/>
        <a:p>
          <a:endParaRPr lang="en-US"/>
        </a:p>
      </dgm:t>
    </dgm:pt>
    <dgm:pt modelId="{52B5463B-623E-4AEB-A7DB-47178B6C71AF}" type="pres">
      <dgm:prSet presAssocID="{C998CC39-D1D3-43DE-8252-4B94A9279E42}" presName="sibTrans" presStyleCnt="0"/>
      <dgm:spPr/>
    </dgm:pt>
    <dgm:pt modelId="{764C6158-AD60-4271-9C65-2ABDF85CAA50}" type="pres">
      <dgm:prSet presAssocID="{8BCDC084-67CA-4889-BB16-FDAA18262BAD}" presName="node" presStyleLbl="node1" presStyleIdx="5" presStyleCnt="10">
        <dgm:presLayoutVars>
          <dgm:bulletEnabled val="1"/>
        </dgm:presLayoutVars>
      </dgm:prSet>
      <dgm:spPr/>
      <dgm:t>
        <a:bodyPr/>
        <a:lstStyle/>
        <a:p>
          <a:endParaRPr lang="en-US"/>
        </a:p>
      </dgm:t>
    </dgm:pt>
    <dgm:pt modelId="{14B07B39-8E48-404A-8551-E175E2765349}" type="pres">
      <dgm:prSet presAssocID="{C306F358-4A0E-4076-9570-D654E65D82B2}" presName="sibTrans" presStyleCnt="0"/>
      <dgm:spPr/>
    </dgm:pt>
    <dgm:pt modelId="{EA75EA57-6CCA-4563-87BD-023630ABCFA8}" type="pres">
      <dgm:prSet presAssocID="{FA4512F7-A63A-4F40-B5B4-6004D8EEA2E4}" presName="node" presStyleLbl="node1" presStyleIdx="6" presStyleCnt="10">
        <dgm:presLayoutVars>
          <dgm:bulletEnabled val="1"/>
        </dgm:presLayoutVars>
      </dgm:prSet>
      <dgm:spPr/>
      <dgm:t>
        <a:bodyPr/>
        <a:lstStyle/>
        <a:p>
          <a:endParaRPr lang="en-US"/>
        </a:p>
      </dgm:t>
    </dgm:pt>
    <dgm:pt modelId="{3D5A4703-D8B9-4D1C-8A2E-D5D54AE747D3}" type="pres">
      <dgm:prSet presAssocID="{F7E858A2-0BF8-451A-8FF3-814E21CFC0A2}" presName="sibTrans" presStyleCnt="0"/>
      <dgm:spPr/>
    </dgm:pt>
    <dgm:pt modelId="{41C906C3-FECE-4AA6-9B2E-E742275892E7}" type="pres">
      <dgm:prSet presAssocID="{4F33ADAD-0E7A-4CC4-926A-E1D695B40CC0}" presName="node" presStyleLbl="node1" presStyleIdx="7" presStyleCnt="10">
        <dgm:presLayoutVars>
          <dgm:bulletEnabled val="1"/>
        </dgm:presLayoutVars>
      </dgm:prSet>
      <dgm:spPr/>
      <dgm:t>
        <a:bodyPr/>
        <a:lstStyle/>
        <a:p>
          <a:endParaRPr lang="en-US"/>
        </a:p>
      </dgm:t>
    </dgm:pt>
    <dgm:pt modelId="{8ECC9BA1-2FE2-4A13-AE32-C8596A65EAFD}" type="pres">
      <dgm:prSet presAssocID="{91422C4A-3296-4DFB-AE5C-9EA4E27DD597}" presName="sibTrans" presStyleCnt="0"/>
      <dgm:spPr/>
    </dgm:pt>
    <dgm:pt modelId="{0E5BD108-059F-48AE-801C-18529182DE42}" type="pres">
      <dgm:prSet presAssocID="{1425CBBF-4498-4BCE-BC74-DC76A4124027}" presName="node" presStyleLbl="node1" presStyleIdx="8" presStyleCnt="10">
        <dgm:presLayoutVars>
          <dgm:bulletEnabled val="1"/>
        </dgm:presLayoutVars>
      </dgm:prSet>
      <dgm:spPr/>
      <dgm:t>
        <a:bodyPr/>
        <a:lstStyle/>
        <a:p>
          <a:endParaRPr lang="en-US"/>
        </a:p>
      </dgm:t>
    </dgm:pt>
    <dgm:pt modelId="{11F16691-C99F-4C33-BA9A-69AB3E50019C}" type="pres">
      <dgm:prSet presAssocID="{666FBC44-2286-4F44-B1F4-A1DAA3A49E32}" presName="sibTrans" presStyleCnt="0"/>
      <dgm:spPr/>
    </dgm:pt>
    <dgm:pt modelId="{AB8EC8CA-2DD9-43B0-BAC8-DBF5D6A86196}" type="pres">
      <dgm:prSet presAssocID="{231AA091-BC50-4CB1-B212-84DF97C37E43}" presName="node" presStyleLbl="node1" presStyleIdx="9" presStyleCnt="10">
        <dgm:presLayoutVars>
          <dgm:bulletEnabled val="1"/>
        </dgm:presLayoutVars>
      </dgm:prSet>
      <dgm:spPr/>
      <dgm:t>
        <a:bodyPr/>
        <a:lstStyle/>
        <a:p>
          <a:endParaRPr lang="en-US"/>
        </a:p>
      </dgm:t>
    </dgm:pt>
  </dgm:ptLst>
  <dgm:cxnLst>
    <dgm:cxn modelId="{81A18BC2-F6BE-49B6-8E8A-81E8CF752C95}" type="presOf" srcId="{C1059736-A6E2-4762-8F49-0456CD8B7C69}" destId="{E75F8F30-3FA0-429A-A777-BC11F620C600}" srcOrd="0" destOrd="0" presId="urn:microsoft.com/office/officeart/2005/8/layout/default#1"/>
    <dgm:cxn modelId="{A415B078-FE6D-461B-9C36-33843E542737}" type="presOf" srcId="{8BCDC084-67CA-4889-BB16-FDAA18262BAD}" destId="{764C6158-AD60-4271-9C65-2ABDF85CAA50}" srcOrd="0" destOrd="0" presId="urn:microsoft.com/office/officeart/2005/8/layout/default#1"/>
    <dgm:cxn modelId="{1563B993-21D6-4F3E-9C27-6F6CBA25351E}" type="presOf" srcId="{64169CBD-621B-41AC-8098-190EB836285B}" destId="{AD2E9B06-A06B-443C-83A3-58564550A9C4}" srcOrd="0" destOrd="0" presId="urn:microsoft.com/office/officeart/2005/8/layout/default#1"/>
    <dgm:cxn modelId="{B50B0BB8-F89D-433D-BEEB-62597B4D709D}" type="presOf" srcId="{267067DC-F960-471F-8C6E-E0A998CDE8CA}" destId="{BA79777C-83D7-4A20-8C72-9B06E33970B3}" srcOrd="0" destOrd="0" presId="urn:microsoft.com/office/officeart/2005/8/layout/default#1"/>
    <dgm:cxn modelId="{AE4E6705-38DF-4ECA-80E1-760699C4E255}" srcId="{267281CF-8B67-4D2B-AFDC-72ADEAA7440C}" destId="{05B6A14E-A58A-427E-80F5-495E20005676}" srcOrd="2" destOrd="0" parTransId="{2F9BC56F-924A-4353-9F8F-40E52BE6F39F}" sibTransId="{E232C4F9-D265-42B7-A469-2C93E3FE3984}"/>
    <dgm:cxn modelId="{87367C5A-800E-4ABA-8B2B-CF70A5C89137}" srcId="{267281CF-8B67-4D2B-AFDC-72ADEAA7440C}" destId="{8BCDC084-67CA-4889-BB16-FDAA18262BAD}" srcOrd="5" destOrd="0" parTransId="{DFCC82B9-B307-4045-991F-0A63623D1F34}" sibTransId="{C306F358-4A0E-4076-9570-D654E65D82B2}"/>
    <dgm:cxn modelId="{E8FA1B3E-891C-44F5-8B95-213F7D5CE5C0}" srcId="{267281CF-8B67-4D2B-AFDC-72ADEAA7440C}" destId="{64169CBD-621B-41AC-8098-190EB836285B}" srcOrd="0" destOrd="0" parTransId="{C2478B4C-85CC-4B56-8035-A1D085B2572C}" sibTransId="{55DCDCCE-3CAF-428A-ABFC-A8BC8FEF6AA5}"/>
    <dgm:cxn modelId="{6046AA49-43A6-4148-89C0-E67C38BAE11D}" type="presOf" srcId="{267281CF-8B67-4D2B-AFDC-72ADEAA7440C}" destId="{E1CE3EE4-2936-4D8B-92A3-E104BE0FAA24}" srcOrd="0" destOrd="0" presId="urn:microsoft.com/office/officeart/2005/8/layout/default#1"/>
    <dgm:cxn modelId="{A73294A5-A696-445A-A488-711241EAD5F8}" type="presOf" srcId="{1425CBBF-4498-4BCE-BC74-DC76A4124027}" destId="{0E5BD108-059F-48AE-801C-18529182DE42}" srcOrd="0" destOrd="0" presId="urn:microsoft.com/office/officeart/2005/8/layout/default#1"/>
    <dgm:cxn modelId="{395778C8-53B7-4ABA-B003-A8A213D8106E}" srcId="{267281CF-8B67-4D2B-AFDC-72ADEAA7440C}" destId="{231AA091-BC50-4CB1-B212-84DF97C37E43}" srcOrd="9" destOrd="0" parTransId="{DFD4E4B3-889C-44E4-98F7-CDE5F5A9E369}" sibTransId="{A9F48C2C-FB58-44F1-8762-0ACF43D4AFFD}"/>
    <dgm:cxn modelId="{62F5A9D3-EBF9-4BEC-9613-FD255126CCE1}" srcId="{267281CF-8B67-4D2B-AFDC-72ADEAA7440C}" destId="{7FBC627C-7A5D-4F89-A1E1-F66E815CA8A7}" srcOrd="3" destOrd="0" parTransId="{C77C0D7A-4688-41D5-A7B6-ECC1745C80BA}" sibTransId="{678EE478-5D87-49D0-AC29-0A904E85A9CD}"/>
    <dgm:cxn modelId="{76CF4293-369C-41CD-B754-A785EFCB9622}" srcId="{267281CF-8B67-4D2B-AFDC-72ADEAA7440C}" destId="{4F33ADAD-0E7A-4CC4-926A-E1D695B40CC0}" srcOrd="7" destOrd="0" parTransId="{E7A793B8-03F9-44FB-B548-E39857E00497}" sibTransId="{91422C4A-3296-4DFB-AE5C-9EA4E27DD597}"/>
    <dgm:cxn modelId="{8EE799A0-D3A5-4F1E-9925-E2C22B2DCE0D}" type="presOf" srcId="{4F33ADAD-0E7A-4CC4-926A-E1D695B40CC0}" destId="{41C906C3-FECE-4AA6-9B2E-E742275892E7}" srcOrd="0" destOrd="0" presId="urn:microsoft.com/office/officeart/2005/8/layout/default#1"/>
    <dgm:cxn modelId="{376E3F9D-D0A5-4750-A982-6A39581A8CFA}" srcId="{267281CF-8B67-4D2B-AFDC-72ADEAA7440C}" destId="{267067DC-F960-471F-8C6E-E0A998CDE8CA}" srcOrd="1" destOrd="0" parTransId="{D761F71C-31BB-498F-A08E-70F30EB51CB4}" sibTransId="{21C97EC3-34E8-4C93-8686-60A47A9C2802}"/>
    <dgm:cxn modelId="{A25FC508-31D3-47AB-B526-F240B6F5C2DF}" srcId="{267281CF-8B67-4D2B-AFDC-72ADEAA7440C}" destId="{FA4512F7-A63A-4F40-B5B4-6004D8EEA2E4}" srcOrd="6" destOrd="0" parTransId="{D53CD27D-BDD3-444C-AE6A-2311E83F246A}" sibTransId="{F7E858A2-0BF8-451A-8FF3-814E21CFC0A2}"/>
    <dgm:cxn modelId="{DD7F8436-4C82-46D6-AAA8-0325375ED92B}" type="presOf" srcId="{231AA091-BC50-4CB1-B212-84DF97C37E43}" destId="{AB8EC8CA-2DD9-43B0-BAC8-DBF5D6A86196}" srcOrd="0" destOrd="0" presId="urn:microsoft.com/office/officeart/2005/8/layout/default#1"/>
    <dgm:cxn modelId="{52704FBA-742F-49A1-BE4B-B081FA51BABC}" type="presOf" srcId="{05B6A14E-A58A-427E-80F5-495E20005676}" destId="{049F4145-C84A-42C6-8C4A-A73F5D1F13B1}" srcOrd="0" destOrd="0" presId="urn:microsoft.com/office/officeart/2005/8/layout/default#1"/>
    <dgm:cxn modelId="{CCE5347E-BF67-4A16-964C-6CF891E07DF7}" type="presOf" srcId="{7FBC627C-7A5D-4F89-A1E1-F66E815CA8A7}" destId="{C3E7A39C-1CAB-4280-9674-550D9EBD3664}" srcOrd="0" destOrd="0" presId="urn:microsoft.com/office/officeart/2005/8/layout/default#1"/>
    <dgm:cxn modelId="{5A3A9910-884E-4824-B114-A7BC95B09EB8}" srcId="{267281CF-8B67-4D2B-AFDC-72ADEAA7440C}" destId="{1425CBBF-4498-4BCE-BC74-DC76A4124027}" srcOrd="8" destOrd="0" parTransId="{19134321-D03B-461B-8751-7D003E0AC7D7}" sibTransId="{666FBC44-2286-4F44-B1F4-A1DAA3A49E32}"/>
    <dgm:cxn modelId="{63E0B01F-E6B0-4341-846D-AEB7BCF19307}" srcId="{267281CF-8B67-4D2B-AFDC-72ADEAA7440C}" destId="{C1059736-A6E2-4762-8F49-0456CD8B7C69}" srcOrd="4" destOrd="0" parTransId="{DBCB215F-2702-4FBF-9B10-EE479A00694C}" sibTransId="{C998CC39-D1D3-43DE-8252-4B94A9279E42}"/>
    <dgm:cxn modelId="{7CDC7A61-7A14-4402-AED7-F50AA5734CE3}" type="presOf" srcId="{FA4512F7-A63A-4F40-B5B4-6004D8EEA2E4}" destId="{EA75EA57-6CCA-4563-87BD-023630ABCFA8}" srcOrd="0" destOrd="0" presId="urn:microsoft.com/office/officeart/2005/8/layout/default#1"/>
    <dgm:cxn modelId="{8AE67B47-FCA7-44FF-97F8-D5C14099EAD7}" type="presParOf" srcId="{E1CE3EE4-2936-4D8B-92A3-E104BE0FAA24}" destId="{AD2E9B06-A06B-443C-83A3-58564550A9C4}" srcOrd="0" destOrd="0" presId="urn:microsoft.com/office/officeart/2005/8/layout/default#1"/>
    <dgm:cxn modelId="{FF4E15D3-1F93-4456-B0D6-CA69320DCB58}" type="presParOf" srcId="{E1CE3EE4-2936-4D8B-92A3-E104BE0FAA24}" destId="{A30A05D7-A3A0-471E-BE40-D9A5641B2C43}" srcOrd="1" destOrd="0" presId="urn:microsoft.com/office/officeart/2005/8/layout/default#1"/>
    <dgm:cxn modelId="{6E8332C0-BFE2-40A5-8A83-F4B015522DAB}" type="presParOf" srcId="{E1CE3EE4-2936-4D8B-92A3-E104BE0FAA24}" destId="{BA79777C-83D7-4A20-8C72-9B06E33970B3}" srcOrd="2" destOrd="0" presId="urn:microsoft.com/office/officeart/2005/8/layout/default#1"/>
    <dgm:cxn modelId="{22B8BF3B-1D49-486E-A418-7C35F2A3E126}" type="presParOf" srcId="{E1CE3EE4-2936-4D8B-92A3-E104BE0FAA24}" destId="{8507AF65-B6FE-4008-8A2F-CDD834EC50CF}" srcOrd="3" destOrd="0" presId="urn:microsoft.com/office/officeart/2005/8/layout/default#1"/>
    <dgm:cxn modelId="{4853531D-396F-45BF-A5DD-2FD8FE26B744}" type="presParOf" srcId="{E1CE3EE4-2936-4D8B-92A3-E104BE0FAA24}" destId="{049F4145-C84A-42C6-8C4A-A73F5D1F13B1}" srcOrd="4" destOrd="0" presId="urn:microsoft.com/office/officeart/2005/8/layout/default#1"/>
    <dgm:cxn modelId="{6FA5FE76-238E-460F-BBE9-7067ECB2B03E}" type="presParOf" srcId="{E1CE3EE4-2936-4D8B-92A3-E104BE0FAA24}" destId="{83238806-E393-4882-A18C-F18C628330C0}" srcOrd="5" destOrd="0" presId="urn:microsoft.com/office/officeart/2005/8/layout/default#1"/>
    <dgm:cxn modelId="{A0C3D475-33F3-4053-91FA-3170F89ED8BD}" type="presParOf" srcId="{E1CE3EE4-2936-4D8B-92A3-E104BE0FAA24}" destId="{C3E7A39C-1CAB-4280-9674-550D9EBD3664}" srcOrd="6" destOrd="0" presId="urn:microsoft.com/office/officeart/2005/8/layout/default#1"/>
    <dgm:cxn modelId="{DE289033-F739-4FDE-960C-125BCAED495F}" type="presParOf" srcId="{E1CE3EE4-2936-4D8B-92A3-E104BE0FAA24}" destId="{931C115E-C0A7-4720-AB3F-606E25B53088}" srcOrd="7" destOrd="0" presId="urn:microsoft.com/office/officeart/2005/8/layout/default#1"/>
    <dgm:cxn modelId="{74D0195C-4650-4D86-9287-411FAB0B6D07}" type="presParOf" srcId="{E1CE3EE4-2936-4D8B-92A3-E104BE0FAA24}" destId="{E75F8F30-3FA0-429A-A777-BC11F620C600}" srcOrd="8" destOrd="0" presId="urn:microsoft.com/office/officeart/2005/8/layout/default#1"/>
    <dgm:cxn modelId="{3FF1D961-1423-4B4C-B688-F181E8C25B78}" type="presParOf" srcId="{E1CE3EE4-2936-4D8B-92A3-E104BE0FAA24}" destId="{52B5463B-623E-4AEB-A7DB-47178B6C71AF}" srcOrd="9" destOrd="0" presId="urn:microsoft.com/office/officeart/2005/8/layout/default#1"/>
    <dgm:cxn modelId="{BE75EA1C-2C68-44C7-A8E7-419EC09621F7}" type="presParOf" srcId="{E1CE3EE4-2936-4D8B-92A3-E104BE0FAA24}" destId="{764C6158-AD60-4271-9C65-2ABDF85CAA50}" srcOrd="10" destOrd="0" presId="urn:microsoft.com/office/officeart/2005/8/layout/default#1"/>
    <dgm:cxn modelId="{0A0E4D98-6F53-4991-89B4-6C189789248E}" type="presParOf" srcId="{E1CE3EE4-2936-4D8B-92A3-E104BE0FAA24}" destId="{14B07B39-8E48-404A-8551-E175E2765349}" srcOrd="11" destOrd="0" presId="urn:microsoft.com/office/officeart/2005/8/layout/default#1"/>
    <dgm:cxn modelId="{CC6122A1-8007-4E8E-ACF1-C8831E536B91}" type="presParOf" srcId="{E1CE3EE4-2936-4D8B-92A3-E104BE0FAA24}" destId="{EA75EA57-6CCA-4563-87BD-023630ABCFA8}" srcOrd="12" destOrd="0" presId="urn:microsoft.com/office/officeart/2005/8/layout/default#1"/>
    <dgm:cxn modelId="{A51A18AC-780B-4523-8320-CA8D5037EF01}" type="presParOf" srcId="{E1CE3EE4-2936-4D8B-92A3-E104BE0FAA24}" destId="{3D5A4703-D8B9-4D1C-8A2E-D5D54AE747D3}" srcOrd="13" destOrd="0" presId="urn:microsoft.com/office/officeart/2005/8/layout/default#1"/>
    <dgm:cxn modelId="{AABCEE05-C5C8-46B8-B33A-6705417547CD}" type="presParOf" srcId="{E1CE3EE4-2936-4D8B-92A3-E104BE0FAA24}" destId="{41C906C3-FECE-4AA6-9B2E-E742275892E7}" srcOrd="14" destOrd="0" presId="urn:microsoft.com/office/officeart/2005/8/layout/default#1"/>
    <dgm:cxn modelId="{48AF9DE7-6378-46C5-9543-22C28E964EE4}" type="presParOf" srcId="{E1CE3EE4-2936-4D8B-92A3-E104BE0FAA24}" destId="{8ECC9BA1-2FE2-4A13-AE32-C8596A65EAFD}" srcOrd="15" destOrd="0" presId="urn:microsoft.com/office/officeart/2005/8/layout/default#1"/>
    <dgm:cxn modelId="{67AF3862-24D2-4A61-8F35-216747F90D10}" type="presParOf" srcId="{E1CE3EE4-2936-4D8B-92A3-E104BE0FAA24}" destId="{0E5BD108-059F-48AE-801C-18529182DE42}" srcOrd="16" destOrd="0" presId="urn:microsoft.com/office/officeart/2005/8/layout/default#1"/>
    <dgm:cxn modelId="{407B972A-AEED-465F-8194-FB133F044521}" type="presParOf" srcId="{E1CE3EE4-2936-4D8B-92A3-E104BE0FAA24}" destId="{11F16691-C99F-4C33-BA9A-69AB3E50019C}" srcOrd="17" destOrd="0" presId="urn:microsoft.com/office/officeart/2005/8/layout/default#1"/>
    <dgm:cxn modelId="{0272F01D-BB76-4A57-BD83-2C6128352213}" type="presParOf" srcId="{E1CE3EE4-2936-4D8B-92A3-E104BE0FAA24}" destId="{AB8EC8CA-2DD9-43B0-BAC8-DBF5D6A86196}" srcOrd="1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82DEDC-9068-45C1-B7F6-A99C0874467C}" type="doc">
      <dgm:prSet loTypeId="urn:microsoft.com/office/officeart/2005/8/layout/hierarchy4" loCatId="list" qsTypeId="urn:microsoft.com/office/officeart/2005/8/quickstyle/3d4" qsCatId="3D" csTypeId="urn:microsoft.com/office/officeart/2005/8/colors/accent2_3" csCatId="accent2" phldr="1"/>
      <dgm:spPr/>
      <dgm:t>
        <a:bodyPr/>
        <a:lstStyle/>
        <a:p>
          <a:endParaRPr lang="en-US"/>
        </a:p>
      </dgm:t>
    </dgm:pt>
    <dgm:pt modelId="{5A245CDB-A4CC-4199-AECB-6901E56E8E46}">
      <dgm:prSet phldrT="[Text]" custT="1"/>
      <dgm:spPr>
        <a:solidFill>
          <a:srgbClr val="659A2A"/>
        </a:solidFill>
      </dgm:spPr>
      <dgm:t>
        <a:bodyPr/>
        <a:lstStyle/>
        <a:p>
          <a:r>
            <a:rPr lang="en-US" sz="2400" b="1" dirty="0" smtClean="0"/>
            <a:t>Custom Enterprise Web Application</a:t>
          </a:r>
          <a:endParaRPr lang="en-US" sz="2400" b="1" dirty="0"/>
        </a:p>
      </dgm:t>
    </dgm:pt>
    <dgm:pt modelId="{7EB04A94-2209-4CF5-A713-CCBB160D3930}" type="parTrans" cxnId="{385FCF19-75A7-4BFC-B852-C5E947A1C805}">
      <dgm:prSet/>
      <dgm:spPr/>
      <dgm:t>
        <a:bodyPr/>
        <a:lstStyle/>
        <a:p>
          <a:endParaRPr lang="en-US" b="1">
            <a:solidFill>
              <a:schemeClr val="tx1"/>
            </a:solidFill>
          </a:endParaRPr>
        </a:p>
      </dgm:t>
    </dgm:pt>
    <dgm:pt modelId="{511F169A-0CB9-48C0-B69A-4451E700F836}" type="sibTrans" cxnId="{385FCF19-75A7-4BFC-B852-C5E947A1C805}">
      <dgm:prSet/>
      <dgm:spPr/>
      <dgm:t>
        <a:bodyPr/>
        <a:lstStyle/>
        <a:p>
          <a:endParaRPr lang="en-US" b="1">
            <a:solidFill>
              <a:schemeClr val="tx1"/>
            </a:solidFill>
          </a:endParaRPr>
        </a:p>
      </dgm:t>
    </dgm:pt>
    <dgm:pt modelId="{115BFA12-3E27-42AC-BF96-CFD5284DFCD9}">
      <dgm:prSet phldrT="[Text]"/>
      <dgm:spPr>
        <a:solidFill>
          <a:schemeClr val="accent2"/>
        </a:solidFill>
      </dgm:spPr>
      <dgm:t>
        <a:bodyPr vert="vert270"/>
        <a:lstStyle/>
        <a:p>
          <a:pPr algn="ctr"/>
          <a:r>
            <a:rPr lang="en-US" b="1" dirty="0" smtClean="0"/>
            <a:t>Authenticator</a:t>
          </a:r>
          <a:endParaRPr lang="en-US" b="1" dirty="0"/>
        </a:p>
      </dgm:t>
    </dgm:pt>
    <dgm:pt modelId="{5E1FC6EE-D18A-4A00-B4A2-F883630B05D5}" type="parTrans" cxnId="{954B135A-2C9A-4A7F-9EAF-BEF816725647}">
      <dgm:prSet/>
      <dgm:spPr/>
      <dgm:t>
        <a:bodyPr/>
        <a:lstStyle/>
        <a:p>
          <a:endParaRPr lang="en-US" b="1">
            <a:solidFill>
              <a:schemeClr val="tx1"/>
            </a:solidFill>
          </a:endParaRPr>
        </a:p>
      </dgm:t>
    </dgm:pt>
    <dgm:pt modelId="{04AA2EE3-DB9C-45D6-ACC2-2E48977A2797}" type="sibTrans" cxnId="{954B135A-2C9A-4A7F-9EAF-BEF816725647}">
      <dgm:prSet/>
      <dgm:spPr/>
      <dgm:t>
        <a:bodyPr/>
        <a:lstStyle/>
        <a:p>
          <a:endParaRPr lang="en-US" b="1">
            <a:solidFill>
              <a:schemeClr val="tx1"/>
            </a:solidFill>
          </a:endParaRPr>
        </a:p>
      </dgm:t>
    </dgm:pt>
    <dgm:pt modelId="{174E7D08-880A-400C-BA20-3B667022FD34}">
      <dgm:prSet phldrT="[Text]"/>
      <dgm:spPr>
        <a:solidFill>
          <a:schemeClr val="accent2"/>
        </a:solidFill>
      </dgm:spPr>
      <dgm:t>
        <a:bodyPr vert="vert270"/>
        <a:lstStyle/>
        <a:p>
          <a:pPr algn="ctr"/>
          <a:r>
            <a:rPr lang="en-US" b="1" dirty="0" smtClean="0"/>
            <a:t>User</a:t>
          </a:r>
          <a:endParaRPr lang="en-US" b="1" dirty="0"/>
        </a:p>
      </dgm:t>
    </dgm:pt>
    <dgm:pt modelId="{D9AB2B17-773B-4C16-B3D6-BB0EE14F150F}" type="parTrans" cxnId="{6DC500A6-DBB4-4159-8443-5C1EA77A0A0D}">
      <dgm:prSet/>
      <dgm:spPr/>
      <dgm:t>
        <a:bodyPr/>
        <a:lstStyle/>
        <a:p>
          <a:endParaRPr lang="en-US" b="1">
            <a:solidFill>
              <a:schemeClr val="tx1"/>
            </a:solidFill>
          </a:endParaRPr>
        </a:p>
      </dgm:t>
    </dgm:pt>
    <dgm:pt modelId="{BFBF7DEC-8C31-4149-BBF2-6E0ABC809E13}" type="sibTrans" cxnId="{6DC500A6-DBB4-4159-8443-5C1EA77A0A0D}">
      <dgm:prSet/>
      <dgm:spPr/>
      <dgm:t>
        <a:bodyPr/>
        <a:lstStyle/>
        <a:p>
          <a:endParaRPr lang="en-US" b="1">
            <a:solidFill>
              <a:schemeClr val="tx1"/>
            </a:solidFill>
          </a:endParaRPr>
        </a:p>
      </dgm:t>
    </dgm:pt>
    <dgm:pt modelId="{D767E1ED-1E1B-4B46-B813-FA19FBF83379}">
      <dgm:prSet phldrT="[Text]"/>
      <dgm:spPr>
        <a:solidFill>
          <a:schemeClr val="accent2"/>
        </a:solidFill>
      </dgm:spPr>
      <dgm:t>
        <a:bodyPr vert="vert270"/>
        <a:lstStyle/>
        <a:p>
          <a:pPr algn="ctr"/>
          <a:r>
            <a:rPr lang="en-US" b="1" dirty="0" err="1" smtClean="0"/>
            <a:t>AccessController</a:t>
          </a:r>
          <a:endParaRPr lang="en-US" b="1" dirty="0"/>
        </a:p>
      </dgm:t>
    </dgm:pt>
    <dgm:pt modelId="{50973A03-FF97-417F-ABCF-39BF49CC7821}" type="parTrans" cxnId="{7774AA85-A667-403D-9BB6-BD2EFA470E85}">
      <dgm:prSet/>
      <dgm:spPr/>
      <dgm:t>
        <a:bodyPr/>
        <a:lstStyle/>
        <a:p>
          <a:endParaRPr lang="en-US" b="1">
            <a:solidFill>
              <a:schemeClr val="tx1"/>
            </a:solidFill>
          </a:endParaRPr>
        </a:p>
      </dgm:t>
    </dgm:pt>
    <dgm:pt modelId="{AE442838-4B8A-4AFE-9526-D09B68534943}" type="sibTrans" cxnId="{7774AA85-A667-403D-9BB6-BD2EFA470E85}">
      <dgm:prSet/>
      <dgm:spPr/>
      <dgm:t>
        <a:bodyPr/>
        <a:lstStyle/>
        <a:p>
          <a:endParaRPr lang="en-US" b="1">
            <a:solidFill>
              <a:schemeClr val="tx1"/>
            </a:solidFill>
          </a:endParaRPr>
        </a:p>
      </dgm:t>
    </dgm:pt>
    <dgm:pt modelId="{675A6E7C-DEB5-41B6-B6EA-9864FEF7DAFC}">
      <dgm:prSet phldrT="[Text]"/>
      <dgm:spPr>
        <a:solidFill>
          <a:schemeClr val="accent2"/>
        </a:solidFill>
      </dgm:spPr>
      <dgm:t>
        <a:bodyPr vert="vert270"/>
        <a:lstStyle/>
        <a:p>
          <a:pPr algn="ctr"/>
          <a:r>
            <a:rPr lang="en-US" b="1" dirty="0" err="1" smtClean="0"/>
            <a:t>AccessReferenceMap</a:t>
          </a:r>
          <a:endParaRPr lang="en-US" b="1" dirty="0"/>
        </a:p>
      </dgm:t>
    </dgm:pt>
    <dgm:pt modelId="{16846935-2905-43EA-9F5D-8975EA56DDEB}" type="parTrans" cxnId="{289819E4-1300-4D3B-AD96-2E3D02ADECE8}">
      <dgm:prSet/>
      <dgm:spPr/>
      <dgm:t>
        <a:bodyPr/>
        <a:lstStyle/>
        <a:p>
          <a:endParaRPr lang="en-US" b="1">
            <a:solidFill>
              <a:schemeClr val="tx1"/>
            </a:solidFill>
          </a:endParaRPr>
        </a:p>
      </dgm:t>
    </dgm:pt>
    <dgm:pt modelId="{A82CDB7E-779E-4AE5-AD5A-7AD1FDDDB8CD}" type="sibTrans" cxnId="{289819E4-1300-4D3B-AD96-2E3D02ADECE8}">
      <dgm:prSet/>
      <dgm:spPr/>
      <dgm:t>
        <a:bodyPr/>
        <a:lstStyle/>
        <a:p>
          <a:endParaRPr lang="en-US" b="1">
            <a:solidFill>
              <a:schemeClr val="tx1"/>
            </a:solidFill>
          </a:endParaRPr>
        </a:p>
      </dgm:t>
    </dgm:pt>
    <dgm:pt modelId="{0CF48BD0-D5F1-4B6F-8858-AF8418D6911D}">
      <dgm:prSet phldrT="[Text]"/>
      <dgm:spPr>
        <a:solidFill>
          <a:schemeClr val="accent2"/>
        </a:solidFill>
      </dgm:spPr>
      <dgm:t>
        <a:bodyPr vert="vert270"/>
        <a:lstStyle/>
        <a:p>
          <a:pPr algn="ctr"/>
          <a:r>
            <a:rPr lang="en-US" b="1" dirty="0" err="1" smtClean="0"/>
            <a:t>Validator</a:t>
          </a:r>
          <a:endParaRPr lang="en-US" b="1" dirty="0"/>
        </a:p>
      </dgm:t>
    </dgm:pt>
    <dgm:pt modelId="{2FB7C4B9-6DAC-4AC3-919B-FEA23A8EA9EF}" type="parTrans" cxnId="{553F1B01-BEBA-452E-8131-10CC8F234C4D}">
      <dgm:prSet/>
      <dgm:spPr/>
      <dgm:t>
        <a:bodyPr/>
        <a:lstStyle/>
        <a:p>
          <a:endParaRPr lang="en-US" b="1">
            <a:solidFill>
              <a:schemeClr val="tx1"/>
            </a:solidFill>
          </a:endParaRPr>
        </a:p>
      </dgm:t>
    </dgm:pt>
    <dgm:pt modelId="{0ED67663-10E4-4AA4-BE17-6931FE196688}" type="sibTrans" cxnId="{553F1B01-BEBA-452E-8131-10CC8F234C4D}">
      <dgm:prSet/>
      <dgm:spPr/>
      <dgm:t>
        <a:bodyPr/>
        <a:lstStyle/>
        <a:p>
          <a:endParaRPr lang="en-US" b="1">
            <a:solidFill>
              <a:schemeClr val="tx1"/>
            </a:solidFill>
          </a:endParaRPr>
        </a:p>
      </dgm:t>
    </dgm:pt>
    <dgm:pt modelId="{5C63D56C-24BB-41C1-B380-8365321B5833}">
      <dgm:prSet phldrT="[Text]"/>
      <dgm:spPr>
        <a:solidFill>
          <a:schemeClr val="accent2"/>
        </a:solidFill>
      </dgm:spPr>
      <dgm:t>
        <a:bodyPr vert="vert270"/>
        <a:lstStyle/>
        <a:p>
          <a:pPr algn="ctr"/>
          <a:r>
            <a:rPr lang="en-US" b="1" dirty="0" smtClean="0"/>
            <a:t>Encoder</a:t>
          </a:r>
          <a:endParaRPr lang="en-US" b="1" dirty="0"/>
        </a:p>
      </dgm:t>
    </dgm:pt>
    <dgm:pt modelId="{107AEE38-BDD6-4766-984F-BFB74FAE9707}" type="parTrans" cxnId="{F1965135-D79D-4308-8485-F37F651297F2}">
      <dgm:prSet/>
      <dgm:spPr/>
      <dgm:t>
        <a:bodyPr/>
        <a:lstStyle/>
        <a:p>
          <a:endParaRPr lang="en-US" b="1">
            <a:solidFill>
              <a:schemeClr val="tx1"/>
            </a:solidFill>
          </a:endParaRPr>
        </a:p>
      </dgm:t>
    </dgm:pt>
    <dgm:pt modelId="{544CC2A8-3F17-41F8-8096-CFF2A44E41E9}" type="sibTrans" cxnId="{F1965135-D79D-4308-8485-F37F651297F2}">
      <dgm:prSet/>
      <dgm:spPr/>
      <dgm:t>
        <a:bodyPr/>
        <a:lstStyle/>
        <a:p>
          <a:endParaRPr lang="en-US" b="1">
            <a:solidFill>
              <a:schemeClr val="tx1"/>
            </a:solidFill>
          </a:endParaRPr>
        </a:p>
      </dgm:t>
    </dgm:pt>
    <dgm:pt modelId="{B2FE1027-6E85-41C8-9A4C-E420DCBC52A7}">
      <dgm:prSet phldrT="[Text]"/>
      <dgm:spPr>
        <a:solidFill>
          <a:schemeClr val="accent2"/>
        </a:solidFill>
      </dgm:spPr>
      <dgm:t>
        <a:bodyPr vert="vert270"/>
        <a:lstStyle/>
        <a:p>
          <a:pPr algn="ctr"/>
          <a:r>
            <a:rPr lang="en-US" b="1" dirty="0" err="1" smtClean="0"/>
            <a:t>HTTPUtilities</a:t>
          </a:r>
          <a:endParaRPr lang="en-US" b="1" dirty="0"/>
        </a:p>
      </dgm:t>
    </dgm:pt>
    <dgm:pt modelId="{F207EFD8-D533-43C4-87F1-D6A3ADE62B83}" type="parTrans" cxnId="{34BFEB77-783F-44B4-8ABB-F01626B0B0CE}">
      <dgm:prSet/>
      <dgm:spPr/>
      <dgm:t>
        <a:bodyPr/>
        <a:lstStyle/>
        <a:p>
          <a:endParaRPr lang="en-US" b="1">
            <a:solidFill>
              <a:schemeClr val="tx1"/>
            </a:solidFill>
          </a:endParaRPr>
        </a:p>
      </dgm:t>
    </dgm:pt>
    <dgm:pt modelId="{33858E58-4122-42DC-9867-732D6D01710F}" type="sibTrans" cxnId="{34BFEB77-783F-44B4-8ABB-F01626B0B0CE}">
      <dgm:prSet/>
      <dgm:spPr/>
      <dgm:t>
        <a:bodyPr/>
        <a:lstStyle/>
        <a:p>
          <a:endParaRPr lang="en-US" b="1">
            <a:solidFill>
              <a:schemeClr val="tx1"/>
            </a:solidFill>
          </a:endParaRPr>
        </a:p>
      </dgm:t>
    </dgm:pt>
    <dgm:pt modelId="{B5CCDD8B-FC74-4449-A6C4-AE1EE95D10FB}">
      <dgm:prSet phldrT="[Text]"/>
      <dgm:spPr>
        <a:solidFill>
          <a:schemeClr val="accent2"/>
        </a:solidFill>
      </dgm:spPr>
      <dgm:t>
        <a:bodyPr vert="vert270"/>
        <a:lstStyle/>
        <a:p>
          <a:pPr algn="ctr"/>
          <a:r>
            <a:rPr lang="en-US" b="1" dirty="0" err="1" smtClean="0"/>
            <a:t>Encryptor</a:t>
          </a:r>
          <a:endParaRPr lang="en-US" b="1" dirty="0"/>
        </a:p>
      </dgm:t>
    </dgm:pt>
    <dgm:pt modelId="{05D17C0D-84AD-49BF-B370-44FE2124E299}" type="parTrans" cxnId="{95D4A454-C02B-49B9-BAAF-E254ECB3A69A}">
      <dgm:prSet/>
      <dgm:spPr/>
      <dgm:t>
        <a:bodyPr/>
        <a:lstStyle/>
        <a:p>
          <a:endParaRPr lang="en-US" b="1">
            <a:solidFill>
              <a:schemeClr val="tx1"/>
            </a:solidFill>
          </a:endParaRPr>
        </a:p>
      </dgm:t>
    </dgm:pt>
    <dgm:pt modelId="{1305D0CA-6C1D-4CC7-8102-C8936A6411C0}" type="sibTrans" cxnId="{95D4A454-C02B-49B9-BAAF-E254ECB3A69A}">
      <dgm:prSet/>
      <dgm:spPr/>
      <dgm:t>
        <a:bodyPr/>
        <a:lstStyle/>
        <a:p>
          <a:endParaRPr lang="en-US" b="1">
            <a:solidFill>
              <a:schemeClr val="tx1"/>
            </a:solidFill>
          </a:endParaRPr>
        </a:p>
      </dgm:t>
    </dgm:pt>
    <dgm:pt modelId="{71D04F8E-BF58-4724-A086-E9FA378F94A9}">
      <dgm:prSet phldrT="[Text]"/>
      <dgm:spPr>
        <a:solidFill>
          <a:schemeClr val="accent2"/>
        </a:solidFill>
      </dgm:spPr>
      <dgm:t>
        <a:bodyPr vert="vert270"/>
        <a:lstStyle/>
        <a:p>
          <a:pPr algn="ctr"/>
          <a:r>
            <a:rPr lang="en-US" b="1" dirty="0" err="1" smtClean="0"/>
            <a:t>EncryptedProperties</a:t>
          </a:r>
          <a:endParaRPr lang="en-US" b="1" dirty="0"/>
        </a:p>
      </dgm:t>
    </dgm:pt>
    <dgm:pt modelId="{E158F2CD-2C13-4D0E-8A0B-0947BFC49B39}" type="parTrans" cxnId="{69C4138F-4003-428C-B60C-8317E1A83554}">
      <dgm:prSet/>
      <dgm:spPr/>
      <dgm:t>
        <a:bodyPr/>
        <a:lstStyle/>
        <a:p>
          <a:endParaRPr lang="en-US" b="1">
            <a:solidFill>
              <a:schemeClr val="tx1"/>
            </a:solidFill>
          </a:endParaRPr>
        </a:p>
      </dgm:t>
    </dgm:pt>
    <dgm:pt modelId="{43678F31-B60E-4973-AD91-803211A79E49}" type="sibTrans" cxnId="{69C4138F-4003-428C-B60C-8317E1A83554}">
      <dgm:prSet/>
      <dgm:spPr/>
      <dgm:t>
        <a:bodyPr/>
        <a:lstStyle/>
        <a:p>
          <a:endParaRPr lang="en-US" b="1">
            <a:solidFill>
              <a:schemeClr val="tx1"/>
            </a:solidFill>
          </a:endParaRPr>
        </a:p>
      </dgm:t>
    </dgm:pt>
    <dgm:pt modelId="{B0295E24-C12C-44E8-A1AA-81E139E8C686}">
      <dgm:prSet phldrT="[Text]"/>
      <dgm:spPr>
        <a:solidFill>
          <a:schemeClr val="accent2"/>
        </a:solidFill>
      </dgm:spPr>
      <dgm:t>
        <a:bodyPr vert="vert270"/>
        <a:lstStyle/>
        <a:p>
          <a:pPr algn="ctr"/>
          <a:r>
            <a:rPr lang="en-US" b="1" dirty="0" smtClean="0"/>
            <a:t>Randomizer</a:t>
          </a:r>
          <a:endParaRPr lang="en-US" b="1" dirty="0"/>
        </a:p>
      </dgm:t>
    </dgm:pt>
    <dgm:pt modelId="{7A5B7810-9249-4C8A-9BBF-10F254A4B485}" type="parTrans" cxnId="{D49C8A82-7903-4F20-A28B-3F40DAF6C6DC}">
      <dgm:prSet/>
      <dgm:spPr/>
      <dgm:t>
        <a:bodyPr/>
        <a:lstStyle/>
        <a:p>
          <a:endParaRPr lang="en-US" b="1">
            <a:solidFill>
              <a:schemeClr val="tx1"/>
            </a:solidFill>
          </a:endParaRPr>
        </a:p>
      </dgm:t>
    </dgm:pt>
    <dgm:pt modelId="{08938B07-AA6A-4BCA-8EF1-015571AE360F}" type="sibTrans" cxnId="{D49C8A82-7903-4F20-A28B-3F40DAF6C6DC}">
      <dgm:prSet/>
      <dgm:spPr/>
      <dgm:t>
        <a:bodyPr/>
        <a:lstStyle/>
        <a:p>
          <a:endParaRPr lang="en-US" b="1">
            <a:solidFill>
              <a:schemeClr val="tx1"/>
            </a:solidFill>
          </a:endParaRPr>
        </a:p>
      </dgm:t>
    </dgm:pt>
    <dgm:pt modelId="{CF62263B-AC40-4C2E-AF55-E373E63BA1B5}">
      <dgm:prSet phldrT="[Text]"/>
      <dgm:spPr>
        <a:solidFill>
          <a:schemeClr val="accent2"/>
        </a:solidFill>
      </dgm:spPr>
      <dgm:t>
        <a:bodyPr vert="vert270"/>
        <a:lstStyle/>
        <a:p>
          <a:pPr algn="ctr"/>
          <a:r>
            <a:rPr lang="en-US" b="1" dirty="0" smtClean="0"/>
            <a:t>Logger</a:t>
          </a:r>
          <a:endParaRPr lang="en-US" b="1" dirty="0"/>
        </a:p>
      </dgm:t>
    </dgm:pt>
    <dgm:pt modelId="{8D4C8D3D-BE30-49F2-9520-4CDF78540225}" type="parTrans" cxnId="{C03591FC-93F0-46E9-A7FD-0F0EF9F17C91}">
      <dgm:prSet/>
      <dgm:spPr/>
      <dgm:t>
        <a:bodyPr/>
        <a:lstStyle/>
        <a:p>
          <a:endParaRPr lang="en-US" b="1">
            <a:solidFill>
              <a:schemeClr val="tx1"/>
            </a:solidFill>
          </a:endParaRPr>
        </a:p>
      </dgm:t>
    </dgm:pt>
    <dgm:pt modelId="{E1E98E4E-AC97-4B6C-8D26-86529E65ECAE}" type="sibTrans" cxnId="{C03591FC-93F0-46E9-A7FD-0F0EF9F17C91}">
      <dgm:prSet/>
      <dgm:spPr/>
      <dgm:t>
        <a:bodyPr/>
        <a:lstStyle/>
        <a:p>
          <a:endParaRPr lang="en-US" b="1">
            <a:solidFill>
              <a:schemeClr val="tx1"/>
            </a:solidFill>
          </a:endParaRPr>
        </a:p>
      </dgm:t>
    </dgm:pt>
    <dgm:pt modelId="{FCC54787-A8A5-4ED0-9C44-DCA661B7E70A}">
      <dgm:prSet phldrT="[Text]"/>
      <dgm:spPr>
        <a:solidFill>
          <a:schemeClr val="accent2"/>
        </a:solidFill>
      </dgm:spPr>
      <dgm:t>
        <a:bodyPr vert="vert270"/>
        <a:lstStyle/>
        <a:p>
          <a:pPr algn="ctr"/>
          <a:r>
            <a:rPr lang="en-US" b="1" dirty="0" err="1" smtClean="0"/>
            <a:t>IntrusionDetector</a:t>
          </a:r>
          <a:endParaRPr lang="en-US" b="1" dirty="0"/>
        </a:p>
      </dgm:t>
    </dgm:pt>
    <dgm:pt modelId="{639EC182-C11A-4029-8B93-7E0FAB5768A6}" type="parTrans" cxnId="{A99D3657-DBF6-46E4-B40F-F90172C9C3C9}">
      <dgm:prSet/>
      <dgm:spPr/>
      <dgm:t>
        <a:bodyPr/>
        <a:lstStyle/>
        <a:p>
          <a:endParaRPr lang="en-US" b="1">
            <a:solidFill>
              <a:schemeClr val="tx1"/>
            </a:solidFill>
          </a:endParaRPr>
        </a:p>
      </dgm:t>
    </dgm:pt>
    <dgm:pt modelId="{CBDBB7BE-0A92-47EC-A9C5-C6EE7E76A9ED}" type="sibTrans" cxnId="{A99D3657-DBF6-46E4-B40F-F90172C9C3C9}">
      <dgm:prSet/>
      <dgm:spPr/>
      <dgm:t>
        <a:bodyPr/>
        <a:lstStyle/>
        <a:p>
          <a:endParaRPr lang="en-US" b="1">
            <a:solidFill>
              <a:schemeClr val="tx1"/>
            </a:solidFill>
          </a:endParaRPr>
        </a:p>
      </dgm:t>
    </dgm:pt>
    <dgm:pt modelId="{C95CFFFC-7BAB-471D-AD57-E8B1AD48F67F}">
      <dgm:prSet phldrT="[Text]" custT="1"/>
      <dgm:spPr>
        <a:solidFill>
          <a:schemeClr val="accent6">
            <a:lumMod val="50000"/>
          </a:schemeClr>
        </a:solidFill>
      </dgm:spPr>
      <dgm:t>
        <a:bodyPr/>
        <a:lstStyle/>
        <a:p>
          <a:r>
            <a:rPr lang="en-US" sz="2400" b="1" dirty="0" smtClean="0"/>
            <a:t>Enterprise Security API</a:t>
          </a:r>
          <a:endParaRPr lang="en-US" sz="2400" b="1" dirty="0"/>
        </a:p>
      </dgm:t>
    </dgm:pt>
    <dgm:pt modelId="{E6497C19-BF58-485E-BCF6-FE1E89D14420}" type="parTrans" cxnId="{D13628B0-D068-43BE-8DB4-D2D51E90EC39}">
      <dgm:prSet/>
      <dgm:spPr/>
      <dgm:t>
        <a:bodyPr/>
        <a:lstStyle/>
        <a:p>
          <a:endParaRPr lang="en-US"/>
        </a:p>
      </dgm:t>
    </dgm:pt>
    <dgm:pt modelId="{0F55AB7D-2025-4D24-A81B-1FF586E20B02}" type="sibTrans" cxnId="{D13628B0-D068-43BE-8DB4-D2D51E90EC39}">
      <dgm:prSet/>
      <dgm:spPr/>
      <dgm:t>
        <a:bodyPr/>
        <a:lstStyle/>
        <a:p>
          <a:endParaRPr lang="en-US"/>
        </a:p>
      </dgm:t>
    </dgm:pt>
    <dgm:pt modelId="{E1B40A93-19AB-49DF-A670-4FA216E99E9E}">
      <dgm:prSet phldrT="[Text]"/>
      <dgm:spPr>
        <a:solidFill>
          <a:schemeClr val="accent2"/>
        </a:solidFill>
      </dgm:spPr>
      <dgm:t>
        <a:bodyPr vert="vert270"/>
        <a:lstStyle/>
        <a:p>
          <a:pPr algn="ctr"/>
          <a:r>
            <a:rPr lang="en-US" b="1" dirty="0" smtClean="0"/>
            <a:t>Exception Handling</a:t>
          </a:r>
          <a:endParaRPr lang="en-US" b="1" dirty="0"/>
        </a:p>
      </dgm:t>
    </dgm:pt>
    <dgm:pt modelId="{EE75EC45-B608-4415-98C5-B3379DE171BD}" type="parTrans" cxnId="{5DFDB74A-F18A-411B-9095-7FC06B28A86E}">
      <dgm:prSet/>
      <dgm:spPr/>
      <dgm:t>
        <a:bodyPr/>
        <a:lstStyle/>
        <a:p>
          <a:endParaRPr lang="en-US"/>
        </a:p>
      </dgm:t>
    </dgm:pt>
    <dgm:pt modelId="{89EE1E44-96F7-4122-B1C4-E354B53F37F6}" type="sibTrans" cxnId="{5DFDB74A-F18A-411B-9095-7FC06B28A86E}">
      <dgm:prSet/>
      <dgm:spPr/>
      <dgm:t>
        <a:bodyPr/>
        <a:lstStyle/>
        <a:p>
          <a:endParaRPr lang="en-US"/>
        </a:p>
      </dgm:t>
    </dgm:pt>
    <dgm:pt modelId="{A0902E7D-F490-4471-BBF9-8AE9A1718076}">
      <dgm:prSet phldrT="[Text]"/>
      <dgm:spPr>
        <a:solidFill>
          <a:schemeClr val="accent2"/>
        </a:solidFill>
      </dgm:spPr>
      <dgm:t>
        <a:bodyPr vert="vert270"/>
        <a:lstStyle/>
        <a:p>
          <a:pPr algn="ctr"/>
          <a:r>
            <a:rPr lang="en-US" b="1" dirty="0" err="1" smtClean="0"/>
            <a:t>SecurityConfiguration</a:t>
          </a:r>
          <a:endParaRPr lang="en-US" b="1" dirty="0"/>
        </a:p>
      </dgm:t>
    </dgm:pt>
    <dgm:pt modelId="{AAF9A447-C050-4CCC-97A7-A32F74160BB6}" type="parTrans" cxnId="{185BE467-E63B-4408-A1D3-EDFE3DBA812A}">
      <dgm:prSet/>
      <dgm:spPr/>
      <dgm:t>
        <a:bodyPr/>
        <a:lstStyle/>
        <a:p>
          <a:endParaRPr lang="en-US"/>
        </a:p>
      </dgm:t>
    </dgm:pt>
    <dgm:pt modelId="{0B8DCFF7-FE61-4AA2-935A-FEECACC54769}" type="sibTrans" cxnId="{185BE467-E63B-4408-A1D3-EDFE3DBA812A}">
      <dgm:prSet/>
      <dgm:spPr/>
      <dgm:t>
        <a:bodyPr/>
        <a:lstStyle/>
        <a:p>
          <a:endParaRPr lang="en-US"/>
        </a:p>
      </dgm:t>
    </dgm:pt>
    <dgm:pt modelId="{82A7DFC0-2659-4EB1-AE8C-10B820A79A75}" type="pres">
      <dgm:prSet presAssocID="{5E82DEDC-9068-45C1-B7F6-A99C0874467C}" presName="Name0" presStyleCnt="0">
        <dgm:presLayoutVars>
          <dgm:chPref val="1"/>
          <dgm:dir/>
          <dgm:animOne val="branch"/>
          <dgm:animLvl val="lvl"/>
          <dgm:resizeHandles/>
        </dgm:presLayoutVars>
      </dgm:prSet>
      <dgm:spPr/>
      <dgm:t>
        <a:bodyPr/>
        <a:lstStyle/>
        <a:p>
          <a:endParaRPr lang="en-US"/>
        </a:p>
      </dgm:t>
    </dgm:pt>
    <dgm:pt modelId="{878559F7-1EF3-459C-B796-F5DB45EF90A4}" type="pres">
      <dgm:prSet presAssocID="{5A245CDB-A4CC-4199-AECB-6901E56E8E46}" presName="vertOne" presStyleCnt="0"/>
      <dgm:spPr/>
    </dgm:pt>
    <dgm:pt modelId="{CC5E8D77-A450-48C2-8A88-CD223B4541FB}" type="pres">
      <dgm:prSet presAssocID="{5A245CDB-A4CC-4199-AECB-6901E56E8E46}" presName="txOne" presStyleLbl="node0" presStyleIdx="0" presStyleCnt="1" custScaleY="31751" custLinFactY="6969" custLinFactNeighborX="-27" custLinFactNeighborY="100000">
        <dgm:presLayoutVars>
          <dgm:chPref val="3"/>
        </dgm:presLayoutVars>
      </dgm:prSet>
      <dgm:spPr/>
      <dgm:t>
        <a:bodyPr/>
        <a:lstStyle/>
        <a:p>
          <a:endParaRPr lang="en-US"/>
        </a:p>
      </dgm:t>
    </dgm:pt>
    <dgm:pt modelId="{3A540078-9FD2-4274-A421-2162FD130B0B}" type="pres">
      <dgm:prSet presAssocID="{5A245CDB-A4CC-4199-AECB-6901E56E8E46}" presName="parTransOne" presStyleCnt="0"/>
      <dgm:spPr/>
    </dgm:pt>
    <dgm:pt modelId="{75ADFA90-4484-4A3C-9C5F-E3BF0AC3E36C}" type="pres">
      <dgm:prSet presAssocID="{5A245CDB-A4CC-4199-AECB-6901E56E8E46}" presName="horzOne" presStyleCnt="0"/>
      <dgm:spPr/>
    </dgm:pt>
    <dgm:pt modelId="{E2A21602-BD6A-46CB-BE10-DB6C89C42D43}" type="pres">
      <dgm:prSet presAssocID="{C95CFFFC-7BAB-471D-AD57-E8B1AD48F67F}" presName="vertTwo" presStyleCnt="0"/>
      <dgm:spPr/>
    </dgm:pt>
    <dgm:pt modelId="{B2BCDAB2-FFE4-478F-8E30-EC5D46553CCE}" type="pres">
      <dgm:prSet presAssocID="{C95CFFFC-7BAB-471D-AD57-E8B1AD48F67F}" presName="txTwo" presStyleLbl="node2" presStyleIdx="0" presStyleCnt="1" custScaleY="29585" custLinFactNeighborX="-125" custLinFactNeighborY="85914">
        <dgm:presLayoutVars>
          <dgm:chPref val="3"/>
        </dgm:presLayoutVars>
      </dgm:prSet>
      <dgm:spPr/>
      <dgm:t>
        <a:bodyPr/>
        <a:lstStyle/>
        <a:p>
          <a:endParaRPr lang="en-US"/>
        </a:p>
      </dgm:t>
    </dgm:pt>
    <dgm:pt modelId="{73370E9B-187B-41B4-B0AC-EFEA393F3DE9}" type="pres">
      <dgm:prSet presAssocID="{C95CFFFC-7BAB-471D-AD57-E8B1AD48F67F}" presName="parTransTwo" presStyleCnt="0"/>
      <dgm:spPr/>
    </dgm:pt>
    <dgm:pt modelId="{DA6BEDEE-3EDD-4447-B2AB-BF47A2AF54FE}" type="pres">
      <dgm:prSet presAssocID="{C95CFFFC-7BAB-471D-AD57-E8B1AD48F67F}" presName="horzTwo" presStyleCnt="0"/>
      <dgm:spPr/>
    </dgm:pt>
    <dgm:pt modelId="{891E7E58-0617-4C1D-A966-8CCB2E80CEAE}" type="pres">
      <dgm:prSet presAssocID="{115BFA12-3E27-42AC-BF96-CFD5284DFCD9}" presName="vertThree" presStyleCnt="0"/>
      <dgm:spPr/>
    </dgm:pt>
    <dgm:pt modelId="{1310CA2D-92B0-429D-9BF5-B01897562CFE}" type="pres">
      <dgm:prSet presAssocID="{115BFA12-3E27-42AC-BF96-CFD5284DFCD9}" presName="txThree" presStyleLbl="node3" presStyleIdx="0" presStyleCnt="14">
        <dgm:presLayoutVars>
          <dgm:chPref val="3"/>
        </dgm:presLayoutVars>
      </dgm:prSet>
      <dgm:spPr/>
      <dgm:t>
        <a:bodyPr/>
        <a:lstStyle/>
        <a:p>
          <a:endParaRPr lang="en-US"/>
        </a:p>
      </dgm:t>
    </dgm:pt>
    <dgm:pt modelId="{D393C169-FBA8-4EE3-BBBE-84AF0A0469C0}" type="pres">
      <dgm:prSet presAssocID="{115BFA12-3E27-42AC-BF96-CFD5284DFCD9}" presName="horzThree" presStyleCnt="0"/>
      <dgm:spPr/>
    </dgm:pt>
    <dgm:pt modelId="{7296D6AF-E084-4F1C-BF24-82802F78C234}" type="pres">
      <dgm:prSet presAssocID="{04AA2EE3-DB9C-45D6-ACC2-2E48977A2797}" presName="sibSpaceThree" presStyleCnt="0"/>
      <dgm:spPr/>
    </dgm:pt>
    <dgm:pt modelId="{CA2CC81A-AEA7-4046-9D40-EC3EF7162CEA}" type="pres">
      <dgm:prSet presAssocID="{174E7D08-880A-400C-BA20-3B667022FD34}" presName="vertThree" presStyleCnt="0"/>
      <dgm:spPr/>
    </dgm:pt>
    <dgm:pt modelId="{1E148C46-ACC1-4792-B37F-63750643FA1A}" type="pres">
      <dgm:prSet presAssocID="{174E7D08-880A-400C-BA20-3B667022FD34}" presName="txThree" presStyleLbl="node3" presStyleIdx="1" presStyleCnt="14">
        <dgm:presLayoutVars>
          <dgm:chPref val="3"/>
        </dgm:presLayoutVars>
      </dgm:prSet>
      <dgm:spPr/>
      <dgm:t>
        <a:bodyPr/>
        <a:lstStyle/>
        <a:p>
          <a:endParaRPr lang="en-US"/>
        </a:p>
      </dgm:t>
    </dgm:pt>
    <dgm:pt modelId="{3E9DBC6A-2AE2-4D6A-908F-3CC6836A5D55}" type="pres">
      <dgm:prSet presAssocID="{174E7D08-880A-400C-BA20-3B667022FD34}" presName="horzThree" presStyleCnt="0"/>
      <dgm:spPr/>
    </dgm:pt>
    <dgm:pt modelId="{E6769709-020F-41BC-A77A-CCE480F15E5D}" type="pres">
      <dgm:prSet presAssocID="{BFBF7DEC-8C31-4149-BBF2-6E0ABC809E13}" presName="sibSpaceThree" presStyleCnt="0"/>
      <dgm:spPr/>
    </dgm:pt>
    <dgm:pt modelId="{89572285-C7BE-462D-A32C-D39037B5E44D}" type="pres">
      <dgm:prSet presAssocID="{D767E1ED-1E1B-4B46-B813-FA19FBF83379}" presName="vertThree" presStyleCnt="0"/>
      <dgm:spPr/>
    </dgm:pt>
    <dgm:pt modelId="{B7224589-3D84-4F26-B38F-F65CF9D69FE3}" type="pres">
      <dgm:prSet presAssocID="{D767E1ED-1E1B-4B46-B813-FA19FBF83379}" presName="txThree" presStyleLbl="node3" presStyleIdx="2" presStyleCnt="14">
        <dgm:presLayoutVars>
          <dgm:chPref val="3"/>
        </dgm:presLayoutVars>
      </dgm:prSet>
      <dgm:spPr/>
      <dgm:t>
        <a:bodyPr/>
        <a:lstStyle/>
        <a:p>
          <a:endParaRPr lang="en-US"/>
        </a:p>
      </dgm:t>
    </dgm:pt>
    <dgm:pt modelId="{626B5DD3-ACD5-47D0-993A-7E868CB88D6D}" type="pres">
      <dgm:prSet presAssocID="{D767E1ED-1E1B-4B46-B813-FA19FBF83379}" presName="horzThree" presStyleCnt="0"/>
      <dgm:spPr/>
    </dgm:pt>
    <dgm:pt modelId="{CC643B64-5317-469D-B516-2284DF5298F6}" type="pres">
      <dgm:prSet presAssocID="{AE442838-4B8A-4AFE-9526-D09B68534943}" presName="sibSpaceThree" presStyleCnt="0"/>
      <dgm:spPr/>
    </dgm:pt>
    <dgm:pt modelId="{8D8C4BC4-07B2-4F8A-A1EE-F0332A95BF5B}" type="pres">
      <dgm:prSet presAssocID="{675A6E7C-DEB5-41B6-B6EA-9864FEF7DAFC}" presName="vertThree" presStyleCnt="0"/>
      <dgm:spPr/>
    </dgm:pt>
    <dgm:pt modelId="{DA047933-D13A-4FC2-82C0-447337779992}" type="pres">
      <dgm:prSet presAssocID="{675A6E7C-DEB5-41B6-B6EA-9864FEF7DAFC}" presName="txThree" presStyleLbl="node3" presStyleIdx="3" presStyleCnt="14">
        <dgm:presLayoutVars>
          <dgm:chPref val="3"/>
        </dgm:presLayoutVars>
      </dgm:prSet>
      <dgm:spPr/>
      <dgm:t>
        <a:bodyPr/>
        <a:lstStyle/>
        <a:p>
          <a:endParaRPr lang="en-US"/>
        </a:p>
      </dgm:t>
    </dgm:pt>
    <dgm:pt modelId="{D7A0978C-B354-4C23-849B-171F24B4DDB5}" type="pres">
      <dgm:prSet presAssocID="{675A6E7C-DEB5-41B6-B6EA-9864FEF7DAFC}" presName="horzThree" presStyleCnt="0"/>
      <dgm:spPr/>
    </dgm:pt>
    <dgm:pt modelId="{36068045-1CA2-439F-89CA-D94572F571D0}" type="pres">
      <dgm:prSet presAssocID="{A82CDB7E-779E-4AE5-AD5A-7AD1FDDDB8CD}" presName="sibSpaceThree" presStyleCnt="0"/>
      <dgm:spPr/>
    </dgm:pt>
    <dgm:pt modelId="{0482124A-8118-4E8C-83A1-1E48273C2D6A}" type="pres">
      <dgm:prSet presAssocID="{0CF48BD0-D5F1-4B6F-8858-AF8418D6911D}" presName="vertThree" presStyleCnt="0"/>
      <dgm:spPr/>
    </dgm:pt>
    <dgm:pt modelId="{EAEDB256-52C4-4E72-98E0-BF8BEF9CBF16}" type="pres">
      <dgm:prSet presAssocID="{0CF48BD0-D5F1-4B6F-8858-AF8418D6911D}" presName="txThree" presStyleLbl="node3" presStyleIdx="4" presStyleCnt="14">
        <dgm:presLayoutVars>
          <dgm:chPref val="3"/>
        </dgm:presLayoutVars>
      </dgm:prSet>
      <dgm:spPr/>
      <dgm:t>
        <a:bodyPr/>
        <a:lstStyle/>
        <a:p>
          <a:endParaRPr lang="en-US"/>
        </a:p>
      </dgm:t>
    </dgm:pt>
    <dgm:pt modelId="{E44C0DC8-DC01-4A16-A90F-6D36788E2A7F}" type="pres">
      <dgm:prSet presAssocID="{0CF48BD0-D5F1-4B6F-8858-AF8418D6911D}" presName="horzThree" presStyleCnt="0"/>
      <dgm:spPr/>
    </dgm:pt>
    <dgm:pt modelId="{319944BE-03A2-47E0-9AE3-A1C518E83D72}" type="pres">
      <dgm:prSet presAssocID="{0ED67663-10E4-4AA4-BE17-6931FE196688}" presName="sibSpaceThree" presStyleCnt="0"/>
      <dgm:spPr/>
    </dgm:pt>
    <dgm:pt modelId="{958228B8-E7E2-4D25-8064-68ED274E9C05}" type="pres">
      <dgm:prSet presAssocID="{5C63D56C-24BB-41C1-B380-8365321B5833}" presName="vertThree" presStyleCnt="0"/>
      <dgm:spPr/>
    </dgm:pt>
    <dgm:pt modelId="{897B20DD-66A0-4F0F-A77B-FBF79348313E}" type="pres">
      <dgm:prSet presAssocID="{5C63D56C-24BB-41C1-B380-8365321B5833}" presName="txThree" presStyleLbl="node3" presStyleIdx="5" presStyleCnt="14">
        <dgm:presLayoutVars>
          <dgm:chPref val="3"/>
        </dgm:presLayoutVars>
      </dgm:prSet>
      <dgm:spPr/>
      <dgm:t>
        <a:bodyPr/>
        <a:lstStyle/>
        <a:p>
          <a:endParaRPr lang="en-US"/>
        </a:p>
      </dgm:t>
    </dgm:pt>
    <dgm:pt modelId="{71742C1C-9E05-4E02-A87C-6B8F5CCEF242}" type="pres">
      <dgm:prSet presAssocID="{5C63D56C-24BB-41C1-B380-8365321B5833}" presName="horzThree" presStyleCnt="0"/>
      <dgm:spPr/>
    </dgm:pt>
    <dgm:pt modelId="{D333826E-67F9-4B90-890E-ACE28596BABA}" type="pres">
      <dgm:prSet presAssocID="{544CC2A8-3F17-41F8-8096-CFF2A44E41E9}" presName="sibSpaceThree" presStyleCnt="0"/>
      <dgm:spPr/>
    </dgm:pt>
    <dgm:pt modelId="{9011DCAA-7DD2-456C-A869-CB23CFE248E8}" type="pres">
      <dgm:prSet presAssocID="{B2FE1027-6E85-41C8-9A4C-E420DCBC52A7}" presName="vertThree" presStyleCnt="0"/>
      <dgm:spPr/>
    </dgm:pt>
    <dgm:pt modelId="{C5167C67-47E1-40A4-BEBE-FE2E97251587}" type="pres">
      <dgm:prSet presAssocID="{B2FE1027-6E85-41C8-9A4C-E420DCBC52A7}" presName="txThree" presStyleLbl="node3" presStyleIdx="6" presStyleCnt="14">
        <dgm:presLayoutVars>
          <dgm:chPref val="3"/>
        </dgm:presLayoutVars>
      </dgm:prSet>
      <dgm:spPr/>
      <dgm:t>
        <a:bodyPr/>
        <a:lstStyle/>
        <a:p>
          <a:endParaRPr lang="en-US"/>
        </a:p>
      </dgm:t>
    </dgm:pt>
    <dgm:pt modelId="{2ECFCB68-B352-4FE1-B58A-D1DF84CFC078}" type="pres">
      <dgm:prSet presAssocID="{B2FE1027-6E85-41C8-9A4C-E420DCBC52A7}" presName="horzThree" presStyleCnt="0"/>
      <dgm:spPr/>
    </dgm:pt>
    <dgm:pt modelId="{01184F96-ED4F-4C19-ADC1-08C167C47F02}" type="pres">
      <dgm:prSet presAssocID="{33858E58-4122-42DC-9867-732D6D01710F}" presName="sibSpaceThree" presStyleCnt="0"/>
      <dgm:spPr/>
    </dgm:pt>
    <dgm:pt modelId="{A8BA5F79-D231-405C-9CFF-2A44CC22205B}" type="pres">
      <dgm:prSet presAssocID="{B5CCDD8B-FC74-4449-A6C4-AE1EE95D10FB}" presName="vertThree" presStyleCnt="0"/>
      <dgm:spPr/>
    </dgm:pt>
    <dgm:pt modelId="{B16DC942-FBD3-493D-8BB5-1546DB4F6A46}" type="pres">
      <dgm:prSet presAssocID="{B5CCDD8B-FC74-4449-A6C4-AE1EE95D10FB}" presName="txThree" presStyleLbl="node3" presStyleIdx="7" presStyleCnt="14">
        <dgm:presLayoutVars>
          <dgm:chPref val="3"/>
        </dgm:presLayoutVars>
      </dgm:prSet>
      <dgm:spPr/>
      <dgm:t>
        <a:bodyPr/>
        <a:lstStyle/>
        <a:p>
          <a:endParaRPr lang="en-US"/>
        </a:p>
      </dgm:t>
    </dgm:pt>
    <dgm:pt modelId="{36ACCBFF-47BA-4B7B-9506-C34BAF3A5086}" type="pres">
      <dgm:prSet presAssocID="{B5CCDD8B-FC74-4449-A6C4-AE1EE95D10FB}" presName="horzThree" presStyleCnt="0"/>
      <dgm:spPr/>
    </dgm:pt>
    <dgm:pt modelId="{31EA1DDD-705A-4ECA-B118-F43165897157}" type="pres">
      <dgm:prSet presAssocID="{1305D0CA-6C1D-4CC7-8102-C8936A6411C0}" presName="sibSpaceThree" presStyleCnt="0"/>
      <dgm:spPr/>
    </dgm:pt>
    <dgm:pt modelId="{A3A0AAF3-E6AC-44B5-996B-63CD39F4B9A1}" type="pres">
      <dgm:prSet presAssocID="{71D04F8E-BF58-4724-A086-E9FA378F94A9}" presName="vertThree" presStyleCnt="0"/>
      <dgm:spPr/>
    </dgm:pt>
    <dgm:pt modelId="{1E59F0C6-1250-4508-985F-398145FC6B04}" type="pres">
      <dgm:prSet presAssocID="{71D04F8E-BF58-4724-A086-E9FA378F94A9}" presName="txThree" presStyleLbl="node3" presStyleIdx="8" presStyleCnt="14">
        <dgm:presLayoutVars>
          <dgm:chPref val="3"/>
        </dgm:presLayoutVars>
      </dgm:prSet>
      <dgm:spPr/>
      <dgm:t>
        <a:bodyPr/>
        <a:lstStyle/>
        <a:p>
          <a:endParaRPr lang="en-US"/>
        </a:p>
      </dgm:t>
    </dgm:pt>
    <dgm:pt modelId="{F5DB9953-AD3B-4073-AA4D-43AE92FDFD28}" type="pres">
      <dgm:prSet presAssocID="{71D04F8E-BF58-4724-A086-E9FA378F94A9}" presName="horzThree" presStyleCnt="0"/>
      <dgm:spPr/>
    </dgm:pt>
    <dgm:pt modelId="{157299A9-0BC8-4807-863D-2B3E14D0412D}" type="pres">
      <dgm:prSet presAssocID="{43678F31-B60E-4973-AD91-803211A79E49}" presName="sibSpaceThree" presStyleCnt="0"/>
      <dgm:spPr/>
    </dgm:pt>
    <dgm:pt modelId="{AF908929-6902-44DA-AAE5-B42BCE93ED35}" type="pres">
      <dgm:prSet presAssocID="{B0295E24-C12C-44E8-A1AA-81E139E8C686}" presName="vertThree" presStyleCnt="0"/>
      <dgm:spPr/>
    </dgm:pt>
    <dgm:pt modelId="{DF50857C-7BAD-4B02-A4D8-124ED847A302}" type="pres">
      <dgm:prSet presAssocID="{B0295E24-C12C-44E8-A1AA-81E139E8C686}" presName="txThree" presStyleLbl="node3" presStyleIdx="9" presStyleCnt="14">
        <dgm:presLayoutVars>
          <dgm:chPref val="3"/>
        </dgm:presLayoutVars>
      </dgm:prSet>
      <dgm:spPr/>
      <dgm:t>
        <a:bodyPr/>
        <a:lstStyle/>
        <a:p>
          <a:endParaRPr lang="en-US"/>
        </a:p>
      </dgm:t>
    </dgm:pt>
    <dgm:pt modelId="{781D93DF-1750-40CF-AC07-9E32DC61E98B}" type="pres">
      <dgm:prSet presAssocID="{B0295E24-C12C-44E8-A1AA-81E139E8C686}" presName="horzThree" presStyleCnt="0"/>
      <dgm:spPr/>
    </dgm:pt>
    <dgm:pt modelId="{C716C8AE-3A6F-4822-9D81-12E0BB5594A1}" type="pres">
      <dgm:prSet presAssocID="{08938B07-AA6A-4BCA-8EF1-015571AE360F}" presName="sibSpaceThree" presStyleCnt="0"/>
      <dgm:spPr/>
    </dgm:pt>
    <dgm:pt modelId="{3CF73C25-2EC9-422F-B7FE-AAA1AA19A37D}" type="pres">
      <dgm:prSet presAssocID="{E1B40A93-19AB-49DF-A670-4FA216E99E9E}" presName="vertThree" presStyleCnt="0"/>
      <dgm:spPr/>
    </dgm:pt>
    <dgm:pt modelId="{AC7CE723-C373-48E7-9DB5-D9191F379A86}" type="pres">
      <dgm:prSet presAssocID="{E1B40A93-19AB-49DF-A670-4FA216E99E9E}" presName="txThree" presStyleLbl="node3" presStyleIdx="10" presStyleCnt="14">
        <dgm:presLayoutVars>
          <dgm:chPref val="3"/>
        </dgm:presLayoutVars>
      </dgm:prSet>
      <dgm:spPr/>
      <dgm:t>
        <a:bodyPr/>
        <a:lstStyle/>
        <a:p>
          <a:endParaRPr lang="en-US"/>
        </a:p>
      </dgm:t>
    </dgm:pt>
    <dgm:pt modelId="{0E3B802D-C772-4C29-B0FA-4E7A9A2487E4}" type="pres">
      <dgm:prSet presAssocID="{E1B40A93-19AB-49DF-A670-4FA216E99E9E}" presName="horzThree" presStyleCnt="0"/>
      <dgm:spPr/>
    </dgm:pt>
    <dgm:pt modelId="{DB8213A0-DC53-4648-92BC-6D846E7D6193}" type="pres">
      <dgm:prSet presAssocID="{89EE1E44-96F7-4122-B1C4-E354B53F37F6}" presName="sibSpaceThree" presStyleCnt="0"/>
      <dgm:spPr/>
    </dgm:pt>
    <dgm:pt modelId="{3396783D-7BAA-4357-B513-9BAE5E1B7880}" type="pres">
      <dgm:prSet presAssocID="{CF62263B-AC40-4C2E-AF55-E373E63BA1B5}" presName="vertThree" presStyleCnt="0"/>
      <dgm:spPr/>
    </dgm:pt>
    <dgm:pt modelId="{46E4D9A1-3176-43A4-85E6-FC1242530567}" type="pres">
      <dgm:prSet presAssocID="{CF62263B-AC40-4C2E-AF55-E373E63BA1B5}" presName="txThree" presStyleLbl="node3" presStyleIdx="11" presStyleCnt="14">
        <dgm:presLayoutVars>
          <dgm:chPref val="3"/>
        </dgm:presLayoutVars>
      </dgm:prSet>
      <dgm:spPr/>
      <dgm:t>
        <a:bodyPr/>
        <a:lstStyle/>
        <a:p>
          <a:endParaRPr lang="en-US"/>
        </a:p>
      </dgm:t>
    </dgm:pt>
    <dgm:pt modelId="{EC01A7A7-C310-4CCA-BAD0-417F1A46B4CB}" type="pres">
      <dgm:prSet presAssocID="{CF62263B-AC40-4C2E-AF55-E373E63BA1B5}" presName="horzThree" presStyleCnt="0"/>
      <dgm:spPr/>
    </dgm:pt>
    <dgm:pt modelId="{C5236776-77CC-4E06-84A5-C512CEFF0B1B}" type="pres">
      <dgm:prSet presAssocID="{E1E98E4E-AC97-4B6C-8D26-86529E65ECAE}" presName="sibSpaceThree" presStyleCnt="0"/>
      <dgm:spPr/>
    </dgm:pt>
    <dgm:pt modelId="{87631E57-4A2D-4C4C-96FF-2B3166F591AB}" type="pres">
      <dgm:prSet presAssocID="{FCC54787-A8A5-4ED0-9C44-DCA661B7E70A}" presName="vertThree" presStyleCnt="0"/>
      <dgm:spPr/>
    </dgm:pt>
    <dgm:pt modelId="{641D1ABE-D6AD-4DF0-B338-9F9A3F75D0CE}" type="pres">
      <dgm:prSet presAssocID="{FCC54787-A8A5-4ED0-9C44-DCA661B7E70A}" presName="txThree" presStyleLbl="node3" presStyleIdx="12" presStyleCnt="14">
        <dgm:presLayoutVars>
          <dgm:chPref val="3"/>
        </dgm:presLayoutVars>
      </dgm:prSet>
      <dgm:spPr/>
      <dgm:t>
        <a:bodyPr/>
        <a:lstStyle/>
        <a:p>
          <a:endParaRPr lang="en-US"/>
        </a:p>
      </dgm:t>
    </dgm:pt>
    <dgm:pt modelId="{8D84B37D-9C27-4F9C-A260-28D3C5720AAD}" type="pres">
      <dgm:prSet presAssocID="{FCC54787-A8A5-4ED0-9C44-DCA661B7E70A}" presName="horzThree" presStyleCnt="0"/>
      <dgm:spPr/>
    </dgm:pt>
    <dgm:pt modelId="{10EC4C2B-4422-4E2E-8F4E-0601F27776E0}" type="pres">
      <dgm:prSet presAssocID="{CBDBB7BE-0A92-47EC-A9C5-C6EE7E76A9ED}" presName="sibSpaceThree" presStyleCnt="0"/>
      <dgm:spPr/>
    </dgm:pt>
    <dgm:pt modelId="{379DF506-BB49-4C2F-9F37-9F79EE47FDC2}" type="pres">
      <dgm:prSet presAssocID="{A0902E7D-F490-4471-BBF9-8AE9A1718076}" presName="vertThree" presStyleCnt="0"/>
      <dgm:spPr/>
    </dgm:pt>
    <dgm:pt modelId="{8A6F70EB-27B4-498A-8E23-E74FEB0DE387}" type="pres">
      <dgm:prSet presAssocID="{A0902E7D-F490-4471-BBF9-8AE9A1718076}" presName="txThree" presStyleLbl="node3" presStyleIdx="13" presStyleCnt="14">
        <dgm:presLayoutVars>
          <dgm:chPref val="3"/>
        </dgm:presLayoutVars>
      </dgm:prSet>
      <dgm:spPr/>
      <dgm:t>
        <a:bodyPr/>
        <a:lstStyle/>
        <a:p>
          <a:endParaRPr lang="en-US"/>
        </a:p>
      </dgm:t>
    </dgm:pt>
    <dgm:pt modelId="{0ED3A616-A115-487A-B5D0-9ECBC43DF298}" type="pres">
      <dgm:prSet presAssocID="{A0902E7D-F490-4471-BBF9-8AE9A1718076}" presName="horzThree" presStyleCnt="0"/>
      <dgm:spPr/>
    </dgm:pt>
  </dgm:ptLst>
  <dgm:cxnLst>
    <dgm:cxn modelId="{954B135A-2C9A-4A7F-9EAF-BEF816725647}" srcId="{C95CFFFC-7BAB-471D-AD57-E8B1AD48F67F}" destId="{115BFA12-3E27-42AC-BF96-CFD5284DFCD9}" srcOrd="0" destOrd="0" parTransId="{5E1FC6EE-D18A-4A00-B4A2-F883630B05D5}" sibTransId="{04AA2EE3-DB9C-45D6-ACC2-2E48977A2797}"/>
    <dgm:cxn modelId="{296506E5-FD4F-4299-8E82-0FB7AFF4045A}" type="presOf" srcId="{675A6E7C-DEB5-41B6-B6EA-9864FEF7DAFC}" destId="{DA047933-D13A-4FC2-82C0-447337779992}" srcOrd="0" destOrd="0" presId="urn:microsoft.com/office/officeart/2005/8/layout/hierarchy4"/>
    <dgm:cxn modelId="{34BFEB77-783F-44B4-8ABB-F01626B0B0CE}" srcId="{C95CFFFC-7BAB-471D-AD57-E8B1AD48F67F}" destId="{B2FE1027-6E85-41C8-9A4C-E420DCBC52A7}" srcOrd="6" destOrd="0" parTransId="{F207EFD8-D533-43C4-87F1-D6A3ADE62B83}" sibTransId="{33858E58-4122-42DC-9867-732D6D01710F}"/>
    <dgm:cxn modelId="{A00F998E-FE3F-4FDD-9F25-3A3F6A5E3557}" type="presOf" srcId="{A0902E7D-F490-4471-BBF9-8AE9A1718076}" destId="{8A6F70EB-27B4-498A-8E23-E74FEB0DE387}" srcOrd="0" destOrd="0" presId="urn:microsoft.com/office/officeart/2005/8/layout/hierarchy4"/>
    <dgm:cxn modelId="{7774AA85-A667-403D-9BB6-BD2EFA470E85}" srcId="{C95CFFFC-7BAB-471D-AD57-E8B1AD48F67F}" destId="{D767E1ED-1E1B-4B46-B813-FA19FBF83379}" srcOrd="2" destOrd="0" parTransId="{50973A03-FF97-417F-ABCF-39BF49CC7821}" sibTransId="{AE442838-4B8A-4AFE-9526-D09B68534943}"/>
    <dgm:cxn modelId="{D15C25E9-2D67-497A-A8FF-DE5E6F542A5B}" type="presOf" srcId="{5C63D56C-24BB-41C1-B380-8365321B5833}" destId="{897B20DD-66A0-4F0F-A77B-FBF79348313E}" srcOrd="0" destOrd="0" presId="urn:microsoft.com/office/officeart/2005/8/layout/hierarchy4"/>
    <dgm:cxn modelId="{5A52F8E5-FD0E-4C04-9E5B-834740956440}" type="presOf" srcId="{D767E1ED-1E1B-4B46-B813-FA19FBF83379}" destId="{B7224589-3D84-4F26-B38F-F65CF9D69FE3}" srcOrd="0" destOrd="0" presId="urn:microsoft.com/office/officeart/2005/8/layout/hierarchy4"/>
    <dgm:cxn modelId="{C03591FC-93F0-46E9-A7FD-0F0EF9F17C91}" srcId="{C95CFFFC-7BAB-471D-AD57-E8B1AD48F67F}" destId="{CF62263B-AC40-4C2E-AF55-E373E63BA1B5}" srcOrd="11" destOrd="0" parTransId="{8D4C8D3D-BE30-49F2-9520-4CDF78540225}" sibTransId="{E1E98E4E-AC97-4B6C-8D26-86529E65ECAE}"/>
    <dgm:cxn modelId="{A99D3657-DBF6-46E4-B40F-F90172C9C3C9}" srcId="{C95CFFFC-7BAB-471D-AD57-E8B1AD48F67F}" destId="{FCC54787-A8A5-4ED0-9C44-DCA661B7E70A}" srcOrd="12" destOrd="0" parTransId="{639EC182-C11A-4029-8B93-7E0FAB5768A6}" sibTransId="{CBDBB7BE-0A92-47EC-A9C5-C6EE7E76A9ED}"/>
    <dgm:cxn modelId="{385FCF19-75A7-4BFC-B852-C5E947A1C805}" srcId="{5E82DEDC-9068-45C1-B7F6-A99C0874467C}" destId="{5A245CDB-A4CC-4199-AECB-6901E56E8E46}" srcOrd="0" destOrd="0" parTransId="{7EB04A94-2209-4CF5-A713-CCBB160D3930}" sibTransId="{511F169A-0CB9-48C0-B69A-4451E700F836}"/>
    <dgm:cxn modelId="{6DC500A6-DBB4-4159-8443-5C1EA77A0A0D}" srcId="{C95CFFFC-7BAB-471D-AD57-E8B1AD48F67F}" destId="{174E7D08-880A-400C-BA20-3B667022FD34}" srcOrd="1" destOrd="0" parTransId="{D9AB2B17-773B-4C16-B3D6-BB0EE14F150F}" sibTransId="{BFBF7DEC-8C31-4149-BBF2-6E0ABC809E13}"/>
    <dgm:cxn modelId="{1E6D0144-26C5-4518-8E0D-B4E73FF9FA11}" type="presOf" srcId="{5E82DEDC-9068-45C1-B7F6-A99C0874467C}" destId="{82A7DFC0-2659-4EB1-AE8C-10B820A79A75}" srcOrd="0" destOrd="0" presId="urn:microsoft.com/office/officeart/2005/8/layout/hierarchy4"/>
    <dgm:cxn modelId="{B3F5C483-B9AE-4974-9EFC-319EC9B76FB2}" type="presOf" srcId="{C95CFFFC-7BAB-471D-AD57-E8B1AD48F67F}" destId="{B2BCDAB2-FFE4-478F-8E30-EC5D46553CCE}" srcOrd="0" destOrd="0" presId="urn:microsoft.com/office/officeart/2005/8/layout/hierarchy4"/>
    <dgm:cxn modelId="{D13628B0-D068-43BE-8DB4-D2D51E90EC39}" srcId="{5A245CDB-A4CC-4199-AECB-6901E56E8E46}" destId="{C95CFFFC-7BAB-471D-AD57-E8B1AD48F67F}" srcOrd="0" destOrd="0" parTransId="{E6497C19-BF58-485E-BCF6-FE1E89D14420}" sibTransId="{0F55AB7D-2025-4D24-A81B-1FF586E20B02}"/>
    <dgm:cxn modelId="{7481535C-A313-4844-BAF7-B62FFFEF5501}" type="presOf" srcId="{174E7D08-880A-400C-BA20-3B667022FD34}" destId="{1E148C46-ACC1-4792-B37F-63750643FA1A}" srcOrd="0" destOrd="0" presId="urn:microsoft.com/office/officeart/2005/8/layout/hierarchy4"/>
    <dgm:cxn modelId="{5DFDB74A-F18A-411B-9095-7FC06B28A86E}" srcId="{C95CFFFC-7BAB-471D-AD57-E8B1AD48F67F}" destId="{E1B40A93-19AB-49DF-A670-4FA216E99E9E}" srcOrd="10" destOrd="0" parTransId="{EE75EC45-B608-4415-98C5-B3379DE171BD}" sibTransId="{89EE1E44-96F7-4122-B1C4-E354B53F37F6}"/>
    <dgm:cxn modelId="{289819E4-1300-4D3B-AD96-2E3D02ADECE8}" srcId="{C95CFFFC-7BAB-471D-AD57-E8B1AD48F67F}" destId="{675A6E7C-DEB5-41B6-B6EA-9864FEF7DAFC}" srcOrd="3" destOrd="0" parTransId="{16846935-2905-43EA-9F5D-8975EA56DDEB}" sibTransId="{A82CDB7E-779E-4AE5-AD5A-7AD1FDDDB8CD}"/>
    <dgm:cxn modelId="{165F1897-29AD-43B9-9389-14DF445D0F19}" type="presOf" srcId="{5A245CDB-A4CC-4199-AECB-6901E56E8E46}" destId="{CC5E8D77-A450-48C2-8A88-CD223B4541FB}" srcOrd="0" destOrd="0" presId="urn:microsoft.com/office/officeart/2005/8/layout/hierarchy4"/>
    <dgm:cxn modelId="{95D4A454-C02B-49B9-BAAF-E254ECB3A69A}" srcId="{C95CFFFC-7BAB-471D-AD57-E8B1AD48F67F}" destId="{B5CCDD8B-FC74-4449-A6C4-AE1EE95D10FB}" srcOrd="7" destOrd="0" parTransId="{05D17C0D-84AD-49BF-B370-44FE2124E299}" sibTransId="{1305D0CA-6C1D-4CC7-8102-C8936A6411C0}"/>
    <dgm:cxn modelId="{A384E9B1-6B6C-4E41-972E-1AA2BD288BA4}" type="presOf" srcId="{E1B40A93-19AB-49DF-A670-4FA216E99E9E}" destId="{AC7CE723-C373-48E7-9DB5-D9191F379A86}" srcOrd="0" destOrd="0" presId="urn:microsoft.com/office/officeart/2005/8/layout/hierarchy4"/>
    <dgm:cxn modelId="{ACFB4B96-C6E7-4C22-AB70-B9A9345854F2}" type="presOf" srcId="{CF62263B-AC40-4C2E-AF55-E373E63BA1B5}" destId="{46E4D9A1-3176-43A4-85E6-FC1242530567}" srcOrd="0" destOrd="0" presId="urn:microsoft.com/office/officeart/2005/8/layout/hierarchy4"/>
    <dgm:cxn modelId="{26C5FD31-F10E-443E-881B-070CF527C8FF}" type="presOf" srcId="{B2FE1027-6E85-41C8-9A4C-E420DCBC52A7}" destId="{C5167C67-47E1-40A4-BEBE-FE2E97251587}" srcOrd="0" destOrd="0" presId="urn:microsoft.com/office/officeart/2005/8/layout/hierarchy4"/>
    <dgm:cxn modelId="{D49C8A82-7903-4F20-A28B-3F40DAF6C6DC}" srcId="{C95CFFFC-7BAB-471D-AD57-E8B1AD48F67F}" destId="{B0295E24-C12C-44E8-A1AA-81E139E8C686}" srcOrd="9" destOrd="0" parTransId="{7A5B7810-9249-4C8A-9BBF-10F254A4B485}" sibTransId="{08938B07-AA6A-4BCA-8EF1-015571AE360F}"/>
    <dgm:cxn modelId="{684E1FE4-D682-479E-A300-45138981325B}" type="presOf" srcId="{115BFA12-3E27-42AC-BF96-CFD5284DFCD9}" destId="{1310CA2D-92B0-429D-9BF5-B01897562CFE}" srcOrd="0" destOrd="0" presId="urn:microsoft.com/office/officeart/2005/8/layout/hierarchy4"/>
    <dgm:cxn modelId="{F2F4D9A0-404D-4F4B-B061-C020F7CFB650}" type="presOf" srcId="{71D04F8E-BF58-4724-A086-E9FA378F94A9}" destId="{1E59F0C6-1250-4508-985F-398145FC6B04}" srcOrd="0" destOrd="0" presId="urn:microsoft.com/office/officeart/2005/8/layout/hierarchy4"/>
    <dgm:cxn modelId="{2177F589-FF61-4BD5-8364-5209074FAA46}" type="presOf" srcId="{FCC54787-A8A5-4ED0-9C44-DCA661B7E70A}" destId="{641D1ABE-D6AD-4DF0-B338-9F9A3F75D0CE}" srcOrd="0" destOrd="0" presId="urn:microsoft.com/office/officeart/2005/8/layout/hierarchy4"/>
    <dgm:cxn modelId="{EA94B67B-7385-44C3-971C-E4DD2BC044FA}" type="presOf" srcId="{0CF48BD0-D5F1-4B6F-8858-AF8418D6911D}" destId="{EAEDB256-52C4-4E72-98E0-BF8BEF9CBF16}" srcOrd="0" destOrd="0" presId="urn:microsoft.com/office/officeart/2005/8/layout/hierarchy4"/>
    <dgm:cxn modelId="{69C4138F-4003-428C-B60C-8317E1A83554}" srcId="{C95CFFFC-7BAB-471D-AD57-E8B1AD48F67F}" destId="{71D04F8E-BF58-4724-A086-E9FA378F94A9}" srcOrd="8" destOrd="0" parTransId="{E158F2CD-2C13-4D0E-8A0B-0947BFC49B39}" sibTransId="{43678F31-B60E-4973-AD91-803211A79E49}"/>
    <dgm:cxn modelId="{185BE467-E63B-4408-A1D3-EDFE3DBA812A}" srcId="{C95CFFFC-7BAB-471D-AD57-E8B1AD48F67F}" destId="{A0902E7D-F490-4471-BBF9-8AE9A1718076}" srcOrd="13" destOrd="0" parTransId="{AAF9A447-C050-4CCC-97A7-A32F74160BB6}" sibTransId="{0B8DCFF7-FE61-4AA2-935A-FEECACC54769}"/>
    <dgm:cxn modelId="{F1965135-D79D-4308-8485-F37F651297F2}" srcId="{C95CFFFC-7BAB-471D-AD57-E8B1AD48F67F}" destId="{5C63D56C-24BB-41C1-B380-8365321B5833}" srcOrd="5" destOrd="0" parTransId="{107AEE38-BDD6-4766-984F-BFB74FAE9707}" sibTransId="{544CC2A8-3F17-41F8-8096-CFF2A44E41E9}"/>
    <dgm:cxn modelId="{553F1B01-BEBA-452E-8131-10CC8F234C4D}" srcId="{C95CFFFC-7BAB-471D-AD57-E8B1AD48F67F}" destId="{0CF48BD0-D5F1-4B6F-8858-AF8418D6911D}" srcOrd="4" destOrd="0" parTransId="{2FB7C4B9-6DAC-4AC3-919B-FEA23A8EA9EF}" sibTransId="{0ED67663-10E4-4AA4-BE17-6931FE196688}"/>
    <dgm:cxn modelId="{2D5E3B99-E34F-4D0D-9C36-584696418C64}" type="presOf" srcId="{B5CCDD8B-FC74-4449-A6C4-AE1EE95D10FB}" destId="{B16DC942-FBD3-493D-8BB5-1546DB4F6A46}" srcOrd="0" destOrd="0" presId="urn:microsoft.com/office/officeart/2005/8/layout/hierarchy4"/>
    <dgm:cxn modelId="{45DBA94B-3564-4D72-AEDE-44DED386E331}" type="presOf" srcId="{B0295E24-C12C-44E8-A1AA-81E139E8C686}" destId="{DF50857C-7BAD-4B02-A4D8-124ED847A302}" srcOrd="0" destOrd="0" presId="urn:microsoft.com/office/officeart/2005/8/layout/hierarchy4"/>
    <dgm:cxn modelId="{4BC4B9E0-99A0-4B2E-8C75-D0CC32F65332}" type="presParOf" srcId="{82A7DFC0-2659-4EB1-AE8C-10B820A79A75}" destId="{878559F7-1EF3-459C-B796-F5DB45EF90A4}" srcOrd="0" destOrd="0" presId="urn:microsoft.com/office/officeart/2005/8/layout/hierarchy4"/>
    <dgm:cxn modelId="{82911320-1AA2-4B0D-87AA-33CF7D88DAB6}" type="presParOf" srcId="{878559F7-1EF3-459C-B796-F5DB45EF90A4}" destId="{CC5E8D77-A450-48C2-8A88-CD223B4541FB}" srcOrd="0" destOrd="0" presId="urn:microsoft.com/office/officeart/2005/8/layout/hierarchy4"/>
    <dgm:cxn modelId="{804703DC-7B53-4C77-A3DF-005797F58CFA}" type="presParOf" srcId="{878559F7-1EF3-459C-B796-F5DB45EF90A4}" destId="{3A540078-9FD2-4274-A421-2162FD130B0B}" srcOrd="1" destOrd="0" presId="urn:microsoft.com/office/officeart/2005/8/layout/hierarchy4"/>
    <dgm:cxn modelId="{B11C6C1E-97CC-49E3-AAB9-ECD9310A5F27}" type="presParOf" srcId="{878559F7-1EF3-459C-B796-F5DB45EF90A4}" destId="{75ADFA90-4484-4A3C-9C5F-E3BF0AC3E36C}" srcOrd="2" destOrd="0" presId="urn:microsoft.com/office/officeart/2005/8/layout/hierarchy4"/>
    <dgm:cxn modelId="{54A84C49-31BF-4312-B14F-6B6F58F1702D}" type="presParOf" srcId="{75ADFA90-4484-4A3C-9C5F-E3BF0AC3E36C}" destId="{E2A21602-BD6A-46CB-BE10-DB6C89C42D43}" srcOrd="0" destOrd="0" presId="urn:microsoft.com/office/officeart/2005/8/layout/hierarchy4"/>
    <dgm:cxn modelId="{A910D964-3DD9-4072-BB9A-1FA0C370B7AA}" type="presParOf" srcId="{E2A21602-BD6A-46CB-BE10-DB6C89C42D43}" destId="{B2BCDAB2-FFE4-478F-8E30-EC5D46553CCE}" srcOrd="0" destOrd="0" presId="urn:microsoft.com/office/officeart/2005/8/layout/hierarchy4"/>
    <dgm:cxn modelId="{6C0BFB49-9CA5-4A65-A0AC-143954844AE3}" type="presParOf" srcId="{E2A21602-BD6A-46CB-BE10-DB6C89C42D43}" destId="{73370E9B-187B-41B4-B0AC-EFEA393F3DE9}" srcOrd="1" destOrd="0" presId="urn:microsoft.com/office/officeart/2005/8/layout/hierarchy4"/>
    <dgm:cxn modelId="{BD6B5812-1400-49F5-8CF3-C4D3A5E6FA70}" type="presParOf" srcId="{E2A21602-BD6A-46CB-BE10-DB6C89C42D43}" destId="{DA6BEDEE-3EDD-4447-B2AB-BF47A2AF54FE}" srcOrd="2" destOrd="0" presId="urn:microsoft.com/office/officeart/2005/8/layout/hierarchy4"/>
    <dgm:cxn modelId="{F981C10D-10D4-467B-84DE-3097E5636BCC}" type="presParOf" srcId="{DA6BEDEE-3EDD-4447-B2AB-BF47A2AF54FE}" destId="{891E7E58-0617-4C1D-A966-8CCB2E80CEAE}" srcOrd="0" destOrd="0" presId="urn:microsoft.com/office/officeart/2005/8/layout/hierarchy4"/>
    <dgm:cxn modelId="{1E5CF86C-8636-4D6C-895B-5E4E0749888F}" type="presParOf" srcId="{891E7E58-0617-4C1D-A966-8CCB2E80CEAE}" destId="{1310CA2D-92B0-429D-9BF5-B01897562CFE}" srcOrd="0" destOrd="0" presId="urn:microsoft.com/office/officeart/2005/8/layout/hierarchy4"/>
    <dgm:cxn modelId="{DD59B8C4-5335-478A-A325-BFE8196E4B8B}" type="presParOf" srcId="{891E7E58-0617-4C1D-A966-8CCB2E80CEAE}" destId="{D393C169-FBA8-4EE3-BBBE-84AF0A0469C0}" srcOrd="1" destOrd="0" presId="urn:microsoft.com/office/officeart/2005/8/layout/hierarchy4"/>
    <dgm:cxn modelId="{C6F06DB5-EA8D-455E-ACA7-95BA25288BB1}" type="presParOf" srcId="{DA6BEDEE-3EDD-4447-B2AB-BF47A2AF54FE}" destId="{7296D6AF-E084-4F1C-BF24-82802F78C234}" srcOrd="1" destOrd="0" presId="urn:microsoft.com/office/officeart/2005/8/layout/hierarchy4"/>
    <dgm:cxn modelId="{70486829-DDDC-4EFA-839F-48081FD6C221}" type="presParOf" srcId="{DA6BEDEE-3EDD-4447-B2AB-BF47A2AF54FE}" destId="{CA2CC81A-AEA7-4046-9D40-EC3EF7162CEA}" srcOrd="2" destOrd="0" presId="urn:microsoft.com/office/officeart/2005/8/layout/hierarchy4"/>
    <dgm:cxn modelId="{24C9D273-C60E-47ED-8E10-06FCC4372486}" type="presParOf" srcId="{CA2CC81A-AEA7-4046-9D40-EC3EF7162CEA}" destId="{1E148C46-ACC1-4792-B37F-63750643FA1A}" srcOrd="0" destOrd="0" presId="urn:microsoft.com/office/officeart/2005/8/layout/hierarchy4"/>
    <dgm:cxn modelId="{6996C889-776D-438E-83F6-48F5113513A6}" type="presParOf" srcId="{CA2CC81A-AEA7-4046-9D40-EC3EF7162CEA}" destId="{3E9DBC6A-2AE2-4D6A-908F-3CC6836A5D55}" srcOrd="1" destOrd="0" presId="urn:microsoft.com/office/officeart/2005/8/layout/hierarchy4"/>
    <dgm:cxn modelId="{BD3161E9-C790-4855-86FA-28D1EA3BA35A}" type="presParOf" srcId="{DA6BEDEE-3EDD-4447-B2AB-BF47A2AF54FE}" destId="{E6769709-020F-41BC-A77A-CCE480F15E5D}" srcOrd="3" destOrd="0" presId="urn:microsoft.com/office/officeart/2005/8/layout/hierarchy4"/>
    <dgm:cxn modelId="{887D60DF-FC7B-4450-9119-01142AFDA186}" type="presParOf" srcId="{DA6BEDEE-3EDD-4447-B2AB-BF47A2AF54FE}" destId="{89572285-C7BE-462D-A32C-D39037B5E44D}" srcOrd="4" destOrd="0" presId="urn:microsoft.com/office/officeart/2005/8/layout/hierarchy4"/>
    <dgm:cxn modelId="{8FC8325D-3666-431A-972A-026FFEF5A2CC}" type="presParOf" srcId="{89572285-C7BE-462D-A32C-D39037B5E44D}" destId="{B7224589-3D84-4F26-B38F-F65CF9D69FE3}" srcOrd="0" destOrd="0" presId="urn:microsoft.com/office/officeart/2005/8/layout/hierarchy4"/>
    <dgm:cxn modelId="{2B6DA8DB-B710-4DC6-8FEC-F0467DD8AFB7}" type="presParOf" srcId="{89572285-C7BE-462D-A32C-D39037B5E44D}" destId="{626B5DD3-ACD5-47D0-993A-7E868CB88D6D}" srcOrd="1" destOrd="0" presId="urn:microsoft.com/office/officeart/2005/8/layout/hierarchy4"/>
    <dgm:cxn modelId="{4CF59245-DF63-4A57-BB21-45BDCF9858F0}" type="presParOf" srcId="{DA6BEDEE-3EDD-4447-B2AB-BF47A2AF54FE}" destId="{CC643B64-5317-469D-B516-2284DF5298F6}" srcOrd="5" destOrd="0" presId="urn:microsoft.com/office/officeart/2005/8/layout/hierarchy4"/>
    <dgm:cxn modelId="{D3E14B3A-9F36-4F07-B301-D3CAEECC8C61}" type="presParOf" srcId="{DA6BEDEE-3EDD-4447-B2AB-BF47A2AF54FE}" destId="{8D8C4BC4-07B2-4F8A-A1EE-F0332A95BF5B}" srcOrd="6" destOrd="0" presId="urn:microsoft.com/office/officeart/2005/8/layout/hierarchy4"/>
    <dgm:cxn modelId="{95C4C5C3-1D20-4E65-A408-46F60ABB5F16}" type="presParOf" srcId="{8D8C4BC4-07B2-4F8A-A1EE-F0332A95BF5B}" destId="{DA047933-D13A-4FC2-82C0-447337779992}" srcOrd="0" destOrd="0" presId="urn:microsoft.com/office/officeart/2005/8/layout/hierarchy4"/>
    <dgm:cxn modelId="{6E3280DB-2E9B-46F9-AA0C-9FA496924DA3}" type="presParOf" srcId="{8D8C4BC4-07B2-4F8A-A1EE-F0332A95BF5B}" destId="{D7A0978C-B354-4C23-849B-171F24B4DDB5}" srcOrd="1" destOrd="0" presId="urn:microsoft.com/office/officeart/2005/8/layout/hierarchy4"/>
    <dgm:cxn modelId="{39BC3BD0-4805-4F10-B567-BAF9784A9883}" type="presParOf" srcId="{DA6BEDEE-3EDD-4447-B2AB-BF47A2AF54FE}" destId="{36068045-1CA2-439F-89CA-D94572F571D0}" srcOrd="7" destOrd="0" presId="urn:microsoft.com/office/officeart/2005/8/layout/hierarchy4"/>
    <dgm:cxn modelId="{C527076D-0B08-4093-B0BE-CA508BAFBA34}" type="presParOf" srcId="{DA6BEDEE-3EDD-4447-B2AB-BF47A2AF54FE}" destId="{0482124A-8118-4E8C-83A1-1E48273C2D6A}" srcOrd="8" destOrd="0" presId="urn:microsoft.com/office/officeart/2005/8/layout/hierarchy4"/>
    <dgm:cxn modelId="{F0BD47F0-1358-4DC4-9E20-D6DAE9748ED9}" type="presParOf" srcId="{0482124A-8118-4E8C-83A1-1E48273C2D6A}" destId="{EAEDB256-52C4-4E72-98E0-BF8BEF9CBF16}" srcOrd="0" destOrd="0" presId="urn:microsoft.com/office/officeart/2005/8/layout/hierarchy4"/>
    <dgm:cxn modelId="{726161FF-3E7B-4E94-90AE-38D248832F0D}" type="presParOf" srcId="{0482124A-8118-4E8C-83A1-1E48273C2D6A}" destId="{E44C0DC8-DC01-4A16-A90F-6D36788E2A7F}" srcOrd="1" destOrd="0" presId="urn:microsoft.com/office/officeart/2005/8/layout/hierarchy4"/>
    <dgm:cxn modelId="{29DE5765-E6CF-4AFA-9196-3E9D74DC4C41}" type="presParOf" srcId="{DA6BEDEE-3EDD-4447-B2AB-BF47A2AF54FE}" destId="{319944BE-03A2-47E0-9AE3-A1C518E83D72}" srcOrd="9" destOrd="0" presId="urn:microsoft.com/office/officeart/2005/8/layout/hierarchy4"/>
    <dgm:cxn modelId="{D969FC31-560F-4BCD-8C5A-EA3B65266E68}" type="presParOf" srcId="{DA6BEDEE-3EDD-4447-B2AB-BF47A2AF54FE}" destId="{958228B8-E7E2-4D25-8064-68ED274E9C05}" srcOrd="10" destOrd="0" presId="urn:microsoft.com/office/officeart/2005/8/layout/hierarchy4"/>
    <dgm:cxn modelId="{FBD16F78-9EDC-49D5-A105-85C4EBDE6DD4}" type="presParOf" srcId="{958228B8-E7E2-4D25-8064-68ED274E9C05}" destId="{897B20DD-66A0-4F0F-A77B-FBF79348313E}" srcOrd="0" destOrd="0" presId="urn:microsoft.com/office/officeart/2005/8/layout/hierarchy4"/>
    <dgm:cxn modelId="{47DDA3BF-8275-46FB-93B6-4DD7E20157FF}" type="presParOf" srcId="{958228B8-E7E2-4D25-8064-68ED274E9C05}" destId="{71742C1C-9E05-4E02-A87C-6B8F5CCEF242}" srcOrd="1" destOrd="0" presId="urn:microsoft.com/office/officeart/2005/8/layout/hierarchy4"/>
    <dgm:cxn modelId="{490A78C3-A4AC-422C-A808-014F86CB5AC8}" type="presParOf" srcId="{DA6BEDEE-3EDD-4447-B2AB-BF47A2AF54FE}" destId="{D333826E-67F9-4B90-890E-ACE28596BABA}" srcOrd="11" destOrd="0" presId="urn:microsoft.com/office/officeart/2005/8/layout/hierarchy4"/>
    <dgm:cxn modelId="{9BA08B88-FC46-4966-B988-D4A2933F32AA}" type="presParOf" srcId="{DA6BEDEE-3EDD-4447-B2AB-BF47A2AF54FE}" destId="{9011DCAA-7DD2-456C-A869-CB23CFE248E8}" srcOrd="12" destOrd="0" presId="urn:microsoft.com/office/officeart/2005/8/layout/hierarchy4"/>
    <dgm:cxn modelId="{D4F70DE4-C062-4C9F-93B6-B204843045D9}" type="presParOf" srcId="{9011DCAA-7DD2-456C-A869-CB23CFE248E8}" destId="{C5167C67-47E1-40A4-BEBE-FE2E97251587}" srcOrd="0" destOrd="0" presId="urn:microsoft.com/office/officeart/2005/8/layout/hierarchy4"/>
    <dgm:cxn modelId="{0C4D627E-505B-4C2B-8E33-A7BCBB16C609}" type="presParOf" srcId="{9011DCAA-7DD2-456C-A869-CB23CFE248E8}" destId="{2ECFCB68-B352-4FE1-B58A-D1DF84CFC078}" srcOrd="1" destOrd="0" presId="urn:microsoft.com/office/officeart/2005/8/layout/hierarchy4"/>
    <dgm:cxn modelId="{FB06ED8B-D30F-4E52-AFE0-10E9228A5ECA}" type="presParOf" srcId="{DA6BEDEE-3EDD-4447-B2AB-BF47A2AF54FE}" destId="{01184F96-ED4F-4C19-ADC1-08C167C47F02}" srcOrd="13" destOrd="0" presId="urn:microsoft.com/office/officeart/2005/8/layout/hierarchy4"/>
    <dgm:cxn modelId="{B64A4567-D262-4253-99D6-8EBB358ABBE4}" type="presParOf" srcId="{DA6BEDEE-3EDD-4447-B2AB-BF47A2AF54FE}" destId="{A8BA5F79-D231-405C-9CFF-2A44CC22205B}" srcOrd="14" destOrd="0" presId="urn:microsoft.com/office/officeart/2005/8/layout/hierarchy4"/>
    <dgm:cxn modelId="{BBBB891F-F804-4ECD-A43A-34198145A1C7}" type="presParOf" srcId="{A8BA5F79-D231-405C-9CFF-2A44CC22205B}" destId="{B16DC942-FBD3-493D-8BB5-1546DB4F6A46}" srcOrd="0" destOrd="0" presId="urn:microsoft.com/office/officeart/2005/8/layout/hierarchy4"/>
    <dgm:cxn modelId="{99781105-E38F-4AE0-B1B7-A0470803684D}" type="presParOf" srcId="{A8BA5F79-D231-405C-9CFF-2A44CC22205B}" destId="{36ACCBFF-47BA-4B7B-9506-C34BAF3A5086}" srcOrd="1" destOrd="0" presId="urn:microsoft.com/office/officeart/2005/8/layout/hierarchy4"/>
    <dgm:cxn modelId="{537398E7-3CF8-4609-830D-F9104EB0D8CE}" type="presParOf" srcId="{DA6BEDEE-3EDD-4447-B2AB-BF47A2AF54FE}" destId="{31EA1DDD-705A-4ECA-B118-F43165897157}" srcOrd="15" destOrd="0" presId="urn:microsoft.com/office/officeart/2005/8/layout/hierarchy4"/>
    <dgm:cxn modelId="{B8D33B42-F3AA-4491-A1BE-C7F1A88B6CEF}" type="presParOf" srcId="{DA6BEDEE-3EDD-4447-B2AB-BF47A2AF54FE}" destId="{A3A0AAF3-E6AC-44B5-996B-63CD39F4B9A1}" srcOrd="16" destOrd="0" presId="urn:microsoft.com/office/officeart/2005/8/layout/hierarchy4"/>
    <dgm:cxn modelId="{CC5AD01B-C78C-4278-B5FB-8722F5A93A4E}" type="presParOf" srcId="{A3A0AAF3-E6AC-44B5-996B-63CD39F4B9A1}" destId="{1E59F0C6-1250-4508-985F-398145FC6B04}" srcOrd="0" destOrd="0" presId="urn:microsoft.com/office/officeart/2005/8/layout/hierarchy4"/>
    <dgm:cxn modelId="{F1BA3B8D-5354-4A3D-A565-07F10DCD7BEC}" type="presParOf" srcId="{A3A0AAF3-E6AC-44B5-996B-63CD39F4B9A1}" destId="{F5DB9953-AD3B-4073-AA4D-43AE92FDFD28}" srcOrd="1" destOrd="0" presId="urn:microsoft.com/office/officeart/2005/8/layout/hierarchy4"/>
    <dgm:cxn modelId="{6F4DCDBC-10D1-453F-A06F-8134B54F7CD6}" type="presParOf" srcId="{DA6BEDEE-3EDD-4447-B2AB-BF47A2AF54FE}" destId="{157299A9-0BC8-4807-863D-2B3E14D0412D}" srcOrd="17" destOrd="0" presId="urn:microsoft.com/office/officeart/2005/8/layout/hierarchy4"/>
    <dgm:cxn modelId="{18687DD7-3BBE-435F-91C8-86C5C52301E7}" type="presParOf" srcId="{DA6BEDEE-3EDD-4447-B2AB-BF47A2AF54FE}" destId="{AF908929-6902-44DA-AAE5-B42BCE93ED35}" srcOrd="18" destOrd="0" presId="urn:microsoft.com/office/officeart/2005/8/layout/hierarchy4"/>
    <dgm:cxn modelId="{C283B2DB-8F87-457B-94C7-0612FACCA534}" type="presParOf" srcId="{AF908929-6902-44DA-AAE5-B42BCE93ED35}" destId="{DF50857C-7BAD-4B02-A4D8-124ED847A302}" srcOrd="0" destOrd="0" presId="urn:microsoft.com/office/officeart/2005/8/layout/hierarchy4"/>
    <dgm:cxn modelId="{AA74FA06-D2C7-4B66-8F90-541BB3AB60F7}" type="presParOf" srcId="{AF908929-6902-44DA-AAE5-B42BCE93ED35}" destId="{781D93DF-1750-40CF-AC07-9E32DC61E98B}" srcOrd="1" destOrd="0" presId="urn:microsoft.com/office/officeart/2005/8/layout/hierarchy4"/>
    <dgm:cxn modelId="{AA3742D8-FEF6-4152-B5D9-6121ACAED34C}" type="presParOf" srcId="{DA6BEDEE-3EDD-4447-B2AB-BF47A2AF54FE}" destId="{C716C8AE-3A6F-4822-9D81-12E0BB5594A1}" srcOrd="19" destOrd="0" presId="urn:microsoft.com/office/officeart/2005/8/layout/hierarchy4"/>
    <dgm:cxn modelId="{9CD48596-8318-48C4-8CF8-E4343B85244C}" type="presParOf" srcId="{DA6BEDEE-3EDD-4447-B2AB-BF47A2AF54FE}" destId="{3CF73C25-2EC9-422F-B7FE-AAA1AA19A37D}" srcOrd="20" destOrd="0" presId="urn:microsoft.com/office/officeart/2005/8/layout/hierarchy4"/>
    <dgm:cxn modelId="{3895525A-B676-4729-AFC4-87BC7B79732C}" type="presParOf" srcId="{3CF73C25-2EC9-422F-B7FE-AAA1AA19A37D}" destId="{AC7CE723-C373-48E7-9DB5-D9191F379A86}" srcOrd="0" destOrd="0" presId="urn:microsoft.com/office/officeart/2005/8/layout/hierarchy4"/>
    <dgm:cxn modelId="{3AB5CAA9-D30E-44FD-A56A-D0069AA6E12D}" type="presParOf" srcId="{3CF73C25-2EC9-422F-B7FE-AAA1AA19A37D}" destId="{0E3B802D-C772-4C29-B0FA-4E7A9A2487E4}" srcOrd="1" destOrd="0" presId="urn:microsoft.com/office/officeart/2005/8/layout/hierarchy4"/>
    <dgm:cxn modelId="{8908D215-9331-4237-8391-15FDE492DD8A}" type="presParOf" srcId="{DA6BEDEE-3EDD-4447-B2AB-BF47A2AF54FE}" destId="{DB8213A0-DC53-4648-92BC-6D846E7D6193}" srcOrd="21" destOrd="0" presId="urn:microsoft.com/office/officeart/2005/8/layout/hierarchy4"/>
    <dgm:cxn modelId="{4C2E386B-2D73-4868-9F4D-31CC3B136EAD}" type="presParOf" srcId="{DA6BEDEE-3EDD-4447-B2AB-BF47A2AF54FE}" destId="{3396783D-7BAA-4357-B513-9BAE5E1B7880}" srcOrd="22" destOrd="0" presId="urn:microsoft.com/office/officeart/2005/8/layout/hierarchy4"/>
    <dgm:cxn modelId="{793C2142-6D05-4F60-B16E-B7F8B388FC2B}" type="presParOf" srcId="{3396783D-7BAA-4357-B513-9BAE5E1B7880}" destId="{46E4D9A1-3176-43A4-85E6-FC1242530567}" srcOrd="0" destOrd="0" presId="urn:microsoft.com/office/officeart/2005/8/layout/hierarchy4"/>
    <dgm:cxn modelId="{22F8CF72-0401-4B18-877D-6B9FD17F192B}" type="presParOf" srcId="{3396783D-7BAA-4357-B513-9BAE5E1B7880}" destId="{EC01A7A7-C310-4CCA-BAD0-417F1A46B4CB}" srcOrd="1" destOrd="0" presId="urn:microsoft.com/office/officeart/2005/8/layout/hierarchy4"/>
    <dgm:cxn modelId="{2AB0137F-2A3C-484F-9D0C-9C578E03C20C}" type="presParOf" srcId="{DA6BEDEE-3EDD-4447-B2AB-BF47A2AF54FE}" destId="{C5236776-77CC-4E06-84A5-C512CEFF0B1B}" srcOrd="23" destOrd="0" presId="urn:microsoft.com/office/officeart/2005/8/layout/hierarchy4"/>
    <dgm:cxn modelId="{79BF7D43-971D-47E8-A5C7-A395A0DFFE76}" type="presParOf" srcId="{DA6BEDEE-3EDD-4447-B2AB-BF47A2AF54FE}" destId="{87631E57-4A2D-4C4C-96FF-2B3166F591AB}" srcOrd="24" destOrd="0" presId="urn:microsoft.com/office/officeart/2005/8/layout/hierarchy4"/>
    <dgm:cxn modelId="{A5D465E2-E556-4457-A25B-3AA77DA54930}" type="presParOf" srcId="{87631E57-4A2D-4C4C-96FF-2B3166F591AB}" destId="{641D1ABE-D6AD-4DF0-B338-9F9A3F75D0CE}" srcOrd="0" destOrd="0" presId="urn:microsoft.com/office/officeart/2005/8/layout/hierarchy4"/>
    <dgm:cxn modelId="{76F0330B-B11F-4E12-BC5A-FE644C668EDA}" type="presParOf" srcId="{87631E57-4A2D-4C4C-96FF-2B3166F591AB}" destId="{8D84B37D-9C27-4F9C-A260-28D3C5720AAD}" srcOrd="1" destOrd="0" presId="urn:microsoft.com/office/officeart/2005/8/layout/hierarchy4"/>
    <dgm:cxn modelId="{7FD1E82D-23C9-474D-8D5D-1C68DB4B48F5}" type="presParOf" srcId="{DA6BEDEE-3EDD-4447-B2AB-BF47A2AF54FE}" destId="{10EC4C2B-4422-4E2E-8F4E-0601F27776E0}" srcOrd="25" destOrd="0" presId="urn:microsoft.com/office/officeart/2005/8/layout/hierarchy4"/>
    <dgm:cxn modelId="{96EBFC22-F6A9-4287-A7AF-B50A0F1EB7BF}" type="presParOf" srcId="{DA6BEDEE-3EDD-4447-B2AB-BF47A2AF54FE}" destId="{379DF506-BB49-4C2F-9F37-9F79EE47FDC2}" srcOrd="26" destOrd="0" presId="urn:microsoft.com/office/officeart/2005/8/layout/hierarchy4"/>
    <dgm:cxn modelId="{7EEA5EBD-5F91-41D8-AFE4-E9C84FD92CB3}" type="presParOf" srcId="{379DF506-BB49-4C2F-9F37-9F79EE47FDC2}" destId="{8A6F70EB-27B4-498A-8E23-E74FEB0DE387}" srcOrd="0" destOrd="0" presId="urn:microsoft.com/office/officeart/2005/8/layout/hierarchy4"/>
    <dgm:cxn modelId="{B760411E-67E0-4940-BFCA-C325CF6CEEEE}" type="presParOf" srcId="{379DF506-BB49-4C2F-9F37-9F79EE47FDC2}" destId="{0ED3A616-A115-487A-B5D0-9ECBC43DF298}"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C3A843-16BC-4AAB-9CDC-48E549AD00A8}" type="doc">
      <dgm:prSet loTypeId="urn:microsoft.com/office/officeart/2005/8/layout/vList5" loCatId="list" qsTypeId="urn:microsoft.com/office/officeart/2005/8/quickstyle/3d2" qsCatId="3D" csTypeId="urn:microsoft.com/office/officeart/2005/8/colors/accent1_2" csCatId="accent1" phldr="1"/>
      <dgm:spPr/>
      <dgm:t>
        <a:bodyPr/>
        <a:lstStyle/>
        <a:p>
          <a:endParaRPr lang="en-GB"/>
        </a:p>
      </dgm:t>
    </dgm:pt>
    <dgm:pt modelId="{947C8790-88A3-41FF-81A7-F19629D5C2C4}">
      <dgm:prSet phldrT="[Text]"/>
      <dgm:spPr/>
      <dgm:t>
        <a:bodyPr/>
        <a:lstStyle/>
        <a:p>
          <a:r>
            <a:rPr lang="en-GB" dirty="0" smtClean="0"/>
            <a:t>Process</a:t>
          </a:r>
          <a:endParaRPr lang="en-GB" dirty="0"/>
        </a:p>
      </dgm:t>
    </dgm:pt>
    <dgm:pt modelId="{77355FA8-DBB1-4C22-B6DA-D1AF8A965E52}" type="parTrans" cxnId="{22868157-B800-4F39-A0EB-E104A2796A78}">
      <dgm:prSet/>
      <dgm:spPr/>
      <dgm:t>
        <a:bodyPr/>
        <a:lstStyle/>
        <a:p>
          <a:endParaRPr lang="en-GB"/>
        </a:p>
      </dgm:t>
    </dgm:pt>
    <dgm:pt modelId="{F4962774-3932-4AC9-9D48-0B8E37DCBCB2}" type="sibTrans" cxnId="{22868157-B800-4F39-A0EB-E104A2796A78}">
      <dgm:prSet/>
      <dgm:spPr/>
      <dgm:t>
        <a:bodyPr/>
        <a:lstStyle/>
        <a:p>
          <a:endParaRPr lang="en-GB"/>
        </a:p>
      </dgm:t>
    </dgm:pt>
    <dgm:pt modelId="{780D20CB-934F-4819-BA8D-C2454AC99ADF}">
      <dgm:prSet phldrT="[Text]"/>
      <dgm:spPr/>
      <dgm:t>
        <a:bodyPr/>
        <a:lstStyle/>
        <a:p>
          <a:r>
            <a:rPr lang="en-GB" dirty="0" smtClean="0"/>
            <a:t>Activities</a:t>
          </a:r>
          <a:endParaRPr lang="en-GB" dirty="0"/>
        </a:p>
      </dgm:t>
    </dgm:pt>
    <dgm:pt modelId="{DD954A31-1A91-4606-A9A8-143B492B6A9A}" type="parTrans" cxnId="{8560DBEE-CE5E-483D-AA65-83454D91BF19}">
      <dgm:prSet/>
      <dgm:spPr/>
      <dgm:t>
        <a:bodyPr/>
        <a:lstStyle/>
        <a:p>
          <a:endParaRPr lang="en-GB"/>
        </a:p>
      </dgm:t>
    </dgm:pt>
    <dgm:pt modelId="{023516CE-A0BB-4B3D-953B-4C09A10D4B17}" type="sibTrans" cxnId="{8560DBEE-CE5E-483D-AA65-83454D91BF19}">
      <dgm:prSet/>
      <dgm:spPr/>
      <dgm:t>
        <a:bodyPr/>
        <a:lstStyle/>
        <a:p>
          <a:endParaRPr lang="en-GB"/>
        </a:p>
      </dgm:t>
    </dgm:pt>
    <dgm:pt modelId="{AC4E980C-B9D5-4753-A199-0607B6B78B0A}">
      <dgm:prSet phldrT="[Text]"/>
      <dgm:spPr/>
      <dgm:t>
        <a:bodyPr/>
        <a:lstStyle/>
        <a:p>
          <a:r>
            <a:rPr lang="en-GB" dirty="0" smtClean="0"/>
            <a:t>Control Gates</a:t>
          </a:r>
          <a:endParaRPr lang="en-GB" dirty="0"/>
        </a:p>
      </dgm:t>
    </dgm:pt>
    <dgm:pt modelId="{D3C20E42-8C64-451E-A7C9-FCEEEA9C8EE5}" type="parTrans" cxnId="{01308244-E52C-4712-98F9-FB3F5DEB0C82}">
      <dgm:prSet/>
      <dgm:spPr/>
      <dgm:t>
        <a:bodyPr/>
        <a:lstStyle/>
        <a:p>
          <a:endParaRPr lang="en-GB"/>
        </a:p>
      </dgm:t>
    </dgm:pt>
    <dgm:pt modelId="{E3E90F1A-581F-4CB6-B5A7-DCF4AE29852A}" type="sibTrans" cxnId="{01308244-E52C-4712-98F9-FB3F5DEB0C82}">
      <dgm:prSet/>
      <dgm:spPr/>
      <dgm:t>
        <a:bodyPr/>
        <a:lstStyle/>
        <a:p>
          <a:endParaRPr lang="en-GB"/>
        </a:p>
      </dgm:t>
    </dgm:pt>
    <dgm:pt modelId="{4D56CA47-6636-43B5-82B9-1FBD9C5C2D35}">
      <dgm:prSet phldrT="[Text]"/>
      <dgm:spPr/>
      <dgm:t>
        <a:bodyPr/>
        <a:lstStyle/>
        <a:p>
          <a:r>
            <a:rPr lang="en-GB" dirty="0" smtClean="0"/>
            <a:t>Knowledge</a:t>
          </a:r>
        </a:p>
      </dgm:t>
    </dgm:pt>
    <dgm:pt modelId="{04CF344D-C327-4A7D-9D90-774FF54E2535}" type="parTrans" cxnId="{71FF7262-4349-4F90-B5EE-209FF5F608B7}">
      <dgm:prSet/>
      <dgm:spPr/>
      <dgm:t>
        <a:bodyPr/>
        <a:lstStyle/>
        <a:p>
          <a:endParaRPr lang="en-GB"/>
        </a:p>
      </dgm:t>
    </dgm:pt>
    <dgm:pt modelId="{74B07DF8-75CF-4470-877E-447B6EFA95D4}" type="sibTrans" cxnId="{71FF7262-4349-4F90-B5EE-209FF5F608B7}">
      <dgm:prSet/>
      <dgm:spPr/>
      <dgm:t>
        <a:bodyPr/>
        <a:lstStyle/>
        <a:p>
          <a:endParaRPr lang="en-GB"/>
        </a:p>
      </dgm:t>
    </dgm:pt>
    <dgm:pt modelId="{6727E86E-E3AA-4E2A-8604-9CFF5DBF9CFC}">
      <dgm:prSet phldrT="[Text]"/>
      <dgm:spPr/>
      <dgm:t>
        <a:bodyPr/>
        <a:lstStyle/>
        <a:p>
          <a:r>
            <a:rPr lang="en-GB" dirty="0" smtClean="0"/>
            <a:t>Standards &amp; Guidelines</a:t>
          </a:r>
          <a:endParaRPr lang="en-GB" dirty="0"/>
        </a:p>
      </dgm:t>
    </dgm:pt>
    <dgm:pt modelId="{145E18AF-6D13-49C5-9C00-C2392D584115}" type="parTrans" cxnId="{A4D74AFA-25EB-48E7-B38F-887F7B8BCF3F}">
      <dgm:prSet/>
      <dgm:spPr/>
      <dgm:t>
        <a:bodyPr/>
        <a:lstStyle/>
        <a:p>
          <a:endParaRPr lang="en-GB"/>
        </a:p>
      </dgm:t>
    </dgm:pt>
    <dgm:pt modelId="{833E4DBD-3DC2-4B05-B28D-ABBFDBE4A6B5}" type="sibTrans" cxnId="{A4D74AFA-25EB-48E7-B38F-887F7B8BCF3F}">
      <dgm:prSet/>
      <dgm:spPr/>
      <dgm:t>
        <a:bodyPr/>
        <a:lstStyle/>
        <a:p>
          <a:endParaRPr lang="en-GB"/>
        </a:p>
      </dgm:t>
    </dgm:pt>
    <dgm:pt modelId="{D927C9EE-F294-42A1-B4AD-4A3217510DA0}">
      <dgm:prSet phldrT="[Text]"/>
      <dgm:spPr/>
      <dgm:t>
        <a:bodyPr/>
        <a:lstStyle/>
        <a:p>
          <a:r>
            <a:rPr lang="nl-BE" dirty="0" smtClean="0"/>
            <a:t>Tools &amp; </a:t>
          </a:r>
          <a:r>
            <a:rPr lang="nl-BE" dirty="0" err="1" smtClean="0"/>
            <a:t>Components</a:t>
          </a:r>
          <a:endParaRPr lang="en-GB" dirty="0"/>
        </a:p>
      </dgm:t>
    </dgm:pt>
    <dgm:pt modelId="{2D5CD100-4D04-4B0A-AADD-E6F7F84BE3B5}" type="parTrans" cxnId="{62950D47-FAD0-4153-8B1C-56DC83FA3169}">
      <dgm:prSet/>
      <dgm:spPr/>
      <dgm:t>
        <a:bodyPr/>
        <a:lstStyle/>
        <a:p>
          <a:endParaRPr lang="en-GB"/>
        </a:p>
      </dgm:t>
    </dgm:pt>
    <dgm:pt modelId="{5386E52C-8E12-43D9-AEAB-B18896A305BA}" type="sibTrans" cxnId="{62950D47-FAD0-4153-8B1C-56DC83FA3169}">
      <dgm:prSet/>
      <dgm:spPr/>
      <dgm:t>
        <a:bodyPr/>
        <a:lstStyle/>
        <a:p>
          <a:endParaRPr lang="en-GB"/>
        </a:p>
      </dgm:t>
    </dgm:pt>
    <dgm:pt modelId="{373A9059-69D0-4C91-A092-6CAF6406462E}">
      <dgm:prSet phldrT="[Text]"/>
      <dgm:spPr/>
      <dgm:t>
        <a:bodyPr/>
        <a:lstStyle/>
        <a:p>
          <a:r>
            <a:rPr lang="en-GB" dirty="0" smtClean="0"/>
            <a:t>Deliverables</a:t>
          </a:r>
          <a:endParaRPr lang="en-GB" dirty="0"/>
        </a:p>
      </dgm:t>
    </dgm:pt>
    <dgm:pt modelId="{8E26FC25-6C77-4B0D-95DB-2DE086A090EE}" type="parTrans" cxnId="{5BB88916-EC80-466D-B0D2-FF8DC49EF551}">
      <dgm:prSet/>
      <dgm:spPr/>
      <dgm:t>
        <a:bodyPr/>
        <a:lstStyle/>
        <a:p>
          <a:endParaRPr lang="en-GB"/>
        </a:p>
      </dgm:t>
    </dgm:pt>
    <dgm:pt modelId="{399AD36B-5C9C-477E-9774-2EDDE93A269B}" type="sibTrans" cxnId="{5BB88916-EC80-466D-B0D2-FF8DC49EF551}">
      <dgm:prSet/>
      <dgm:spPr/>
      <dgm:t>
        <a:bodyPr/>
        <a:lstStyle/>
        <a:p>
          <a:endParaRPr lang="en-GB"/>
        </a:p>
      </dgm:t>
    </dgm:pt>
    <dgm:pt modelId="{15DF9389-3D33-44E2-BB1C-0F1C29ACCDBF}">
      <dgm:prSet phldrT="[Text]"/>
      <dgm:spPr/>
      <dgm:t>
        <a:bodyPr/>
        <a:lstStyle/>
        <a:p>
          <a:r>
            <a:rPr lang="en-GB" dirty="0" smtClean="0"/>
            <a:t>Transfer methods</a:t>
          </a:r>
          <a:endParaRPr lang="en-GB" dirty="0"/>
        </a:p>
      </dgm:t>
    </dgm:pt>
    <dgm:pt modelId="{47A150A8-A066-454A-8094-010756E89153}" type="parTrans" cxnId="{B101F949-FBBD-4F33-94B0-D2FCE95BB889}">
      <dgm:prSet/>
      <dgm:spPr/>
      <dgm:t>
        <a:bodyPr/>
        <a:lstStyle/>
        <a:p>
          <a:endParaRPr lang="en-GB"/>
        </a:p>
      </dgm:t>
    </dgm:pt>
    <dgm:pt modelId="{4F41A7D9-384A-49B3-B799-5B1D25768F8F}" type="sibTrans" cxnId="{B101F949-FBBD-4F33-94B0-D2FCE95BB889}">
      <dgm:prSet/>
      <dgm:spPr/>
      <dgm:t>
        <a:bodyPr/>
        <a:lstStyle/>
        <a:p>
          <a:endParaRPr lang="en-GB"/>
        </a:p>
      </dgm:t>
    </dgm:pt>
    <dgm:pt modelId="{9ABE69F9-769B-45F0-8A01-A59C34D91551}">
      <dgm:prSet phldrT="[Text]"/>
      <dgm:spPr/>
      <dgm:t>
        <a:bodyPr/>
        <a:lstStyle/>
        <a:p>
          <a:r>
            <a:rPr lang="en-GB" dirty="0" smtClean="0"/>
            <a:t>People</a:t>
          </a:r>
          <a:endParaRPr lang="en-GB" dirty="0"/>
        </a:p>
      </dgm:t>
    </dgm:pt>
    <dgm:pt modelId="{C225B9D4-9F6E-410F-8A22-38BCCADE51AA}" type="parTrans" cxnId="{46E21B47-EC7E-4E45-9E56-32252180AECA}">
      <dgm:prSet/>
      <dgm:spPr/>
    </dgm:pt>
    <dgm:pt modelId="{ED508F6B-EF5F-4C16-AC3C-73CD654B77EB}" type="sibTrans" cxnId="{46E21B47-EC7E-4E45-9E56-32252180AECA}">
      <dgm:prSet/>
      <dgm:spPr/>
    </dgm:pt>
    <dgm:pt modelId="{92139D0B-2CF2-46B9-A843-C5D4CE5C205E}">
      <dgm:prSet phldrT="[Text]"/>
      <dgm:spPr/>
      <dgm:t>
        <a:bodyPr/>
        <a:lstStyle/>
        <a:p>
          <a:r>
            <a:rPr lang="en-GB" dirty="0" smtClean="0"/>
            <a:t>Roles &amp; Responsibilities</a:t>
          </a:r>
          <a:endParaRPr lang="en-GB" dirty="0"/>
        </a:p>
      </dgm:t>
    </dgm:pt>
    <dgm:pt modelId="{E85C95ED-59E1-4991-A901-D9B8C6983785}" type="parTrans" cxnId="{6C4B1513-FFEA-4B3F-8584-46CA3D11458E}">
      <dgm:prSet/>
      <dgm:spPr/>
    </dgm:pt>
    <dgm:pt modelId="{3B57B98C-D6BF-454D-A2B6-7F800ED2FF4E}" type="sibTrans" cxnId="{6C4B1513-FFEA-4B3F-8584-46CA3D11458E}">
      <dgm:prSet/>
      <dgm:spPr/>
    </dgm:pt>
    <dgm:pt modelId="{0747DD42-72C2-4297-B20F-EB45C06F9FE9}">
      <dgm:prSet phldrT="[Text]"/>
      <dgm:spPr/>
      <dgm:t>
        <a:bodyPr/>
        <a:lstStyle/>
        <a:p>
          <a:r>
            <a:rPr lang="en-GB" dirty="0" smtClean="0"/>
            <a:t>Compliance</a:t>
          </a:r>
          <a:endParaRPr lang="en-GB" dirty="0"/>
        </a:p>
      </dgm:t>
    </dgm:pt>
    <dgm:pt modelId="{F7CBF255-C5A9-430C-B755-690FE5CF2213}" type="parTrans" cxnId="{C663AA8D-A272-4C28-842B-1B49FD46B62E}">
      <dgm:prSet/>
      <dgm:spPr/>
    </dgm:pt>
    <dgm:pt modelId="{29E4EE38-AF51-49A1-BD7C-0BA2FBDF9BFD}" type="sibTrans" cxnId="{C663AA8D-A272-4C28-842B-1B49FD46B62E}">
      <dgm:prSet/>
      <dgm:spPr/>
    </dgm:pt>
    <dgm:pt modelId="{BC89F973-B5C8-400D-82F3-7311B743E245}">
      <dgm:prSet/>
      <dgm:spPr/>
      <dgm:t>
        <a:bodyPr/>
        <a:lstStyle/>
        <a:p>
          <a:r>
            <a:rPr lang="nl-BE" dirty="0" err="1" smtClean="0"/>
            <a:t>Development</a:t>
          </a:r>
          <a:r>
            <a:rPr lang="nl-BE" dirty="0" smtClean="0"/>
            <a:t> support</a:t>
          </a:r>
        </a:p>
      </dgm:t>
    </dgm:pt>
    <dgm:pt modelId="{D28AFC8C-1EEC-49BE-AF79-61C2CE4C15A1}" type="parTrans" cxnId="{90A74192-0D06-4D94-A123-DEDA2676B2AE}">
      <dgm:prSet/>
      <dgm:spPr/>
      <dgm:t>
        <a:bodyPr/>
        <a:lstStyle/>
        <a:p>
          <a:endParaRPr lang="en-GB"/>
        </a:p>
      </dgm:t>
    </dgm:pt>
    <dgm:pt modelId="{ADF6128A-7963-4F46-887A-BEDA9D6C51B9}" type="sibTrans" cxnId="{90A74192-0D06-4D94-A123-DEDA2676B2AE}">
      <dgm:prSet/>
      <dgm:spPr/>
      <dgm:t>
        <a:bodyPr/>
        <a:lstStyle/>
        <a:p>
          <a:endParaRPr lang="en-GB"/>
        </a:p>
      </dgm:t>
    </dgm:pt>
    <dgm:pt modelId="{E2C1A33F-7E33-4246-9DAF-82E917C77BF1}">
      <dgm:prSet/>
      <dgm:spPr/>
      <dgm:t>
        <a:bodyPr/>
        <a:lstStyle/>
        <a:p>
          <a:r>
            <a:rPr lang="nl-BE" dirty="0" err="1" smtClean="0"/>
            <a:t>Assessment</a:t>
          </a:r>
          <a:r>
            <a:rPr lang="nl-BE" dirty="0" smtClean="0"/>
            <a:t> tools</a:t>
          </a:r>
        </a:p>
      </dgm:t>
    </dgm:pt>
    <dgm:pt modelId="{3A52A1C4-C3BB-46B1-A76E-97A317A6DE93}" type="parTrans" cxnId="{E364738E-AD51-4C30-869C-9ECA12E1440A}">
      <dgm:prSet/>
      <dgm:spPr/>
      <dgm:t>
        <a:bodyPr/>
        <a:lstStyle/>
        <a:p>
          <a:endParaRPr lang="en-GB"/>
        </a:p>
      </dgm:t>
    </dgm:pt>
    <dgm:pt modelId="{36743E3B-CC9F-48D6-B48A-B96CF9DC21E5}" type="sibTrans" cxnId="{E364738E-AD51-4C30-869C-9ECA12E1440A}">
      <dgm:prSet/>
      <dgm:spPr/>
      <dgm:t>
        <a:bodyPr/>
        <a:lstStyle/>
        <a:p>
          <a:endParaRPr lang="en-GB"/>
        </a:p>
      </dgm:t>
    </dgm:pt>
    <dgm:pt modelId="{362184C2-5C3D-4C03-94BD-5A385B21D5EA}">
      <dgm:prSet/>
      <dgm:spPr/>
      <dgm:t>
        <a:bodyPr/>
        <a:lstStyle/>
        <a:p>
          <a:r>
            <a:rPr lang="nl-BE" dirty="0" smtClean="0"/>
            <a:t>Management tools</a:t>
          </a:r>
          <a:endParaRPr lang="en-GB" dirty="0"/>
        </a:p>
      </dgm:t>
    </dgm:pt>
    <dgm:pt modelId="{3A6F0E9D-1406-46DA-BCA2-5E707143DECB}" type="parTrans" cxnId="{FD8109CC-C160-41EC-BE30-01C227B33C48}">
      <dgm:prSet/>
      <dgm:spPr/>
      <dgm:t>
        <a:bodyPr/>
        <a:lstStyle/>
        <a:p>
          <a:endParaRPr lang="en-GB"/>
        </a:p>
      </dgm:t>
    </dgm:pt>
    <dgm:pt modelId="{66D3949E-D0F9-4F8D-834F-863B038C203B}" type="sibTrans" cxnId="{FD8109CC-C160-41EC-BE30-01C227B33C48}">
      <dgm:prSet/>
      <dgm:spPr/>
      <dgm:t>
        <a:bodyPr/>
        <a:lstStyle/>
        <a:p>
          <a:endParaRPr lang="en-GB"/>
        </a:p>
      </dgm:t>
    </dgm:pt>
    <dgm:pt modelId="{DB4EA89E-0A3D-47AE-BA08-E541D8AE4518}" type="pres">
      <dgm:prSet presAssocID="{3EC3A843-16BC-4AAB-9CDC-48E549AD00A8}" presName="Name0" presStyleCnt="0">
        <dgm:presLayoutVars>
          <dgm:dir/>
          <dgm:animLvl val="lvl"/>
          <dgm:resizeHandles val="exact"/>
        </dgm:presLayoutVars>
      </dgm:prSet>
      <dgm:spPr/>
      <dgm:t>
        <a:bodyPr/>
        <a:lstStyle/>
        <a:p>
          <a:endParaRPr lang="en-GB"/>
        </a:p>
      </dgm:t>
    </dgm:pt>
    <dgm:pt modelId="{C3BD4522-184F-49D6-B47F-33DB27D617E9}" type="pres">
      <dgm:prSet presAssocID="{9ABE69F9-769B-45F0-8A01-A59C34D91551}" presName="linNode" presStyleCnt="0"/>
      <dgm:spPr/>
    </dgm:pt>
    <dgm:pt modelId="{3AF9B6A3-4535-4AA4-81F0-ED28F75E05D5}" type="pres">
      <dgm:prSet presAssocID="{9ABE69F9-769B-45F0-8A01-A59C34D91551}" presName="parentText" presStyleLbl="node1" presStyleIdx="0" presStyleCnt="4">
        <dgm:presLayoutVars>
          <dgm:chMax val="1"/>
          <dgm:bulletEnabled val="1"/>
        </dgm:presLayoutVars>
      </dgm:prSet>
      <dgm:spPr/>
      <dgm:t>
        <a:bodyPr/>
        <a:lstStyle/>
        <a:p>
          <a:endParaRPr lang="en-GB"/>
        </a:p>
      </dgm:t>
    </dgm:pt>
    <dgm:pt modelId="{BD492840-6957-40BA-9DDC-450CF8D316FA}" type="pres">
      <dgm:prSet presAssocID="{9ABE69F9-769B-45F0-8A01-A59C34D91551}" presName="descendantText" presStyleLbl="alignAccFollowNode1" presStyleIdx="0" presStyleCnt="4">
        <dgm:presLayoutVars>
          <dgm:bulletEnabled val="1"/>
        </dgm:presLayoutVars>
      </dgm:prSet>
      <dgm:spPr/>
      <dgm:t>
        <a:bodyPr/>
        <a:lstStyle/>
        <a:p>
          <a:endParaRPr lang="en-GB"/>
        </a:p>
      </dgm:t>
    </dgm:pt>
    <dgm:pt modelId="{42A9E93F-D40C-42D7-8E2A-3D489E7A80E2}" type="pres">
      <dgm:prSet presAssocID="{ED508F6B-EF5F-4C16-AC3C-73CD654B77EB}" presName="sp" presStyleCnt="0"/>
      <dgm:spPr/>
    </dgm:pt>
    <dgm:pt modelId="{4003C709-AC2A-4054-AD40-85EE03E1E0B7}" type="pres">
      <dgm:prSet presAssocID="{947C8790-88A3-41FF-81A7-F19629D5C2C4}" presName="linNode" presStyleCnt="0"/>
      <dgm:spPr/>
    </dgm:pt>
    <dgm:pt modelId="{0E36E2C9-FC73-47AB-8C77-6ED2827FAA8E}" type="pres">
      <dgm:prSet presAssocID="{947C8790-88A3-41FF-81A7-F19629D5C2C4}" presName="parentText" presStyleLbl="node1" presStyleIdx="1" presStyleCnt="4">
        <dgm:presLayoutVars>
          <dgm:chMax val="1"/>
          <dgm:bulletEnabled val="1"/>
        </dgm:presLayoutVars>
      </dgm:prSet>
      <dgm:spPr/>
      <dgm:t>
        <a:bodyPr/>
        <a:lstStyle/>
        <a:p>
          <a:endParaRPr lang="en-GB"/>
        </a:p>
      </dgm:t>
    </dgm:pt>
    <dgm:pt modelId="{D97ACF03-6CA7-4BB8-8ED8-DF1C8024E7A0}" type="pres">
      <dgm:prSet presAssocID="{947C8790-88A3-41FF-81A7-F19629D5C2C4}" presName="descendantText" presStyleLbl="alignAccFollowNode1" presStyleIdx="1" presStyleCnt="4">
        <dgm:presLayoutVars>
          <dgm:bulletEnabled val="1"/>
        </dgm:presLayoutVars>
      </dgm:prSet>
      <dgm:spPr/>
      <dgm:t>
        <a:bodyPr/>
        <a:lstStyle/>
        <a:p>
          <a:endParaRPr lang="en-GB"/>
        </a:p>
      </dgm:t>
    </dgm:pt>
    <dgm:pt modelId="{C0A6F8D8-6932-420C-88B2-D8E17F2A9D9C}" type="pres">
      <dgm:prSet presAssocID="{F4962774-3932-4AC9-9D48-0B8E37DCBCB2}" presName="sp" presStyleCnt="0"/>
      <dgm:spPr/>
    </dgm:pt>
    <dgm:pt modelId="{5083D53C-C41A-4E62-8419-6DF4545DB2A5}" type="pres">
      <dgm:prSet presAssocID="{4D56CA47-6636-43B5-82B9-1FBD9C5C2D35}" presName="linNode" presStyleCnt="0"/>
      <dgm:spPr/>
    </dgm:pt>
    <dgm:pt modelId="{4576D9E9-4816-43D1-A637-EB251FECFA9C}" type="pres">
      <dgm:prSet presAssocID="{4D56CA47-6636-43B5-82B9-1FBD9C5C2D35}" presName="parentText" presStyleLbl="node1" presStyleIdx="2" presStyleCnt="4">
        <dgm:presLayoutVars>
          <dgm:chMax val="1"/>
          <dgm:bulletEnabled val="1"/>
        </dgm:presLayoutVars>
      </dgm:prSet>
      <dgm:spPr/>
      <dgm:t>
        <a:bodyPr/>
        <a:lstStyle/>
        <a:p>
          <a:endParaRPr lang="en-GB"/>
        </a:p>
      </dgm:t>
    </dgm:pt>
    <dgm:pt modelId="{8721FD20-FB19-4F7E-9693-96D34AA2732F}" type="pres">
      <dgm:prSet presAssocID="{4D56CA47-6636-43B5-82B9-1FBD9C5C2D35}" presName="descendantText" presStyleLbl="alignAccFollowNode1" presStyleIdx="2" presStyleCnt="4">
        <dgm:presLayoutVars>
          <dgm:bulletEnabled val="1"/>
        </dgm:presLayoutVars>
      </dgm:prSet>
      <dgm:spPr/>
      <dgm:t>
        <a:bodyPr/>
        <a:lstStyle/>
        <a:p>
          <a:endParaRPr lang="en-GB"/>
        </a:p>
      </dgm:t>
    </dgm:pt>
    <dgm:pt modelId="{8F9965BA-1FAF-45F5-915A-95B9AE0B54FD}" type="pres">
      <dgm:prSet presAssocID="{74B07DF8-75CF-4470-877E-447B6EFA95D4}" presName="sp" presStyleCnt="0"/>
      <dgm:spPr/>
    </dgm:pt>
    <dgm:pt modelId="{4CB8E30B-D779-4DF1-9420-A77C940F8249}" type="pres">
      <dgm:prSet presAssocID="{D927C9EE-F294-42A1-B4AD-4A3217510DA0}" presName="linNode" presStyleCnt="0"/>
      <dgm:spPr/>
    </dgm:pt>
    <dgm:pt modelId="{9102E28D-841B-4396-AC8A-CCA77C04DC50}" type="pres">
      <dgm:prSet presAssocID="{D927C9EE-F294-42A1-B4AD-4A3217510DA0}" presName="parentText" presStyleLbl="node1" presStyleIdx="3" presStyleCnt="4">
        <dgm:presLayoutVars>
          <dgm:chMax val="1"/>
          <dgm:bulletEnabled val="1"/>
        </dgm:presLayoutVars>
      </dgm:prSet>
      <dgm:spPr/>
      <dgm:t>
        <a:bodyPr/>
        <a:lstStyle/>
        <a:p>
          <a:endParaRPr lang="en-GB"/>
        </a:p>
      </dgm:t>
    </dgm:pt>
    <dgm:pt modelId="{BD40A71F-EB74-4A6B-8D23-71DF1F712FD0}" type="pres">
      <dgm:prSet presAssocID="{D927C9EE-F294-42A1-B4AD-4A3217510DA0}" presName="descendantText" presStyleLbl="alignAccFollowNode1" presStyleIdx="3" presStyleCnt="4">
        <dgm:presLayoutVars>
          <dgm:bulletEnabled val="1"/>
        </dgm:presLayoutVars>
      </dgm:prSet>
      <dgm:spPr/>
      <dgm:t>
        <a:bodyPr/>
        <a:lstStyle/>
        <a:p>
          <a:endParaRPr lang="en-GB"/>
        </a:p>
      </dgm:t>
    </dgm:pt>
  </dgm:ptLst>
  <dgm:cxnLst>
    <dgm:cxn modelId="{46E21B47-EC7E-4E45-9E56-32252180AECA}" srcId="{3EC3A843-16BC-4AAB-9CDC-48E549AD00A8}" destId="{9ABE69F9-769B-45F0-8A01-A59C34D91551}" srcOrd="0" destOrd="0" parTransId="{C225B9D4-9F6E-410F-8A22-38BCCADE51AA}" sibTransId="{ED508F6B-EF5F-4C16-AC3C-73CD654B77EB}"/>
    <dgm:cxn modelId="{90A74192-0D06-4D94-A123-DEDA2676B2AE}" srcId="{D927C9EE-F294-42A1-B4AD-4A3217510DA0}" destId="{BC89F973-B5C8-400D-82F3-7311B743E245}" srcOrd="0" destOrd="0" parTransId="{D28AFC8C-1EEC-49BE-AF79-61C2CE4C15A1}" sibTransId="{ADF6128A-7963-4F46-887A-BEDA9D6C51B9}"/>
    <dgm:cxn modelId="{C2AD0755-50F3-4A37-A57A-EDF8AE4AAA3F}" type="presOf" srcId="{4D56CA47-6636-43B5-82B9-1FBD9C5C2D35}" destId="{4576D9E9-4816-43D1-A637-EB251FECFA9C}" srcOrd="0" destOrd="0" presId="urn:microsoft.com/office/officeart/2005/8/layout/vList5"/>
    <dgm:cxn modelId="{62950D47-FAD0-4153-8B1C-56DC83FA3169}" srcId="{3EC3A843-16BC-4AAB-9CDC-48E549AD00A8}" destId="{D927C9EE-F294-42A1-B4AD-4A3217510DA0}" srcOrd="3" destOrd="0" parTransId="{2D5CD100-4D04-4B0A-AADD-E6F7F84BE3B5}" sibTransId="{5386E52C-8E12-43D9-AEAB-B18896A305BA}"/>
    <dgm:cxn modelId="{E364738E-AD51-4C30-869C-9ECA12E1440A}" srcId="{D927C9EE-F294-42A1-B4AD-4A3217510DA0}" destId="{E2C1A33F-7E33-4246-9DAF-82E917C77BF1}" srcOrd="1" destOrd="0" parTransId="{3A52A1C4-C3BB-46B1-A76E-97A317A6DE93}" sibTransId="{36743E3B-CC9F-48D6-B48A-B96CF9DC21E5}"/>
    <dgm:cxn modelId="{BF3766E4-1F8D-4F96-9728-5D8564C9B6C7}" type="presOf" srcId="{780D20CB-934F-4819-BA8D-C2454AC99ADF}" destId="{D97ACF03-6CA7-4BB8-8ED8-DF1C8024E7A0}" srcOrd="0" destOrd="0" presId="urn:microsoft.com/office/officeart/2005/8/layout/vList5"/>
    <dgm:cxn modelId="{6C4B1513-FFEA-4B3F-8584-46CA3D11458E}" srcId="{9ABE69F9-769B-45F0-8A01-A59C34D91551}" destId="{92139D0B-2CF2-46B9-A843-C5D4CE5C205E}" srcOrd="0" destOrd="0" parTransId="{E85C95ED-59E1-4991-A901-D9B8C6983785}" sibTransId="{3B57B98C-D6BF-454D-A2B6-7F800ED2FF4E}"/>
    <dgm:cxn modelId="{5BB88916-EC80-466D-B0D2-FF8DC49EF551}" srcId="{947C8790-88A3-41FF-81A7-F19629D5C2C4}" destId="{373A9059-69D0-4C91-A092-6CAF6406462E}" srcOrd="1" destOrd="0" parTransId="{8E26FC25-6C77-4B0D-95DB-2DE086A090EE}" sibTransId="{399AD36B-5C9C-477E-9774-2EDDE93A269B}"/>
    <dgm:cxn modelId="{A4D74AFA-25EB-48E7-B38F-887F7B8BCF3F}" srcId="{4D56CA47-6636-43B5-82B9-1FBD9C5C2D35}" destId="{6727E86E-E3AA-4E2A-8604-9CFF5DBF9CFC}" srcOrd="0" destOrd="0" parTransId="{145E18AF-6D13-49C5-9C00-C2392D584115}" sibTransId="{833E4DBD-3DC2-4B05-B28D-ABBFDBE4A6B5}"/>
    <dgm:cxn modelId="{B8D684DE-B7CE-44D9-9118-81CF6B1895EB}" type="presOf" srcId="{373A9059-69D0-4C91-A092-6CAF6406462E}" destId="{D97ACF03-6CA7-4BB8-8ED8-DF1C8024E7A0}" srcOrd="0" destOrd="1" presId="urn:microsoft.com/office/officeart/2005/8/layout/vList5"/>
    <dgm:cxn modelId="{FD8109CC-C160-41EC-BE30-01C227B33C48}" srcId="{D927C9EE-F294-42A1-B4AD-4A3217510DA0}" destId="{362184C2-5C3D-4C03-94BD-5A385B21D5EA}" srcOrd="2" destOrd="0" parTransId="{3A6F0E9D-1406-46DA-BCA2-5E707143DECB}" sibTransId="{66D3949E-D0F9-4F8D-834F-863B038C203B}"/>
    <dgm:cxn modelId="{B101F949-FBBD-4F33-94B0-D2FCE95BB889}" srcId="{4D56CA47-6636-43B5-82B9-1FBD9C5C2D35}" destId="{15DF9389-3D33-44E2-BB1C-0F1C29ACCDBF}" srcOrd="2" destOrd="0" parTransId="{47A150A8-A066-454A-8094-010756E89153}" sibTransId="{4F41A7D9-384A-49B3-B799-5B1D25768F8F}"/>
    <dgm:cxn modelId="{65DED9E1-3B11-471C-BB2D-7224A96C9CF4}" type="presOf" srcId="{0747DD42-72C2-4297-B20F-EB45C06F9FE9}" destId="{8721FD20-FB19-4F7E-9693-96D34AA2732F}" srcOrd="0" destOrd="1" presId="urn:microsoft.com/office/officeart/2005/8/layout/vList5"/>
    <dgm:cxn modelId="{6ADEB893-0AAE-42A6-88AE-A8DA616A03D2}" type="presOf" srcId="{9ABE69F9-769B-45F0-8A01-A59C34D91551}" destId="{3AF9B6A3-4535-4AA4-81F0-ED28F75E05D5}" srcOrd="0" destOrd="0" presId="urn:microsoft.com/office/officeart/2005/8/layout/vList5"/>
    <dgm:cxn modelId="{C713245D-9170-4C83-AE58-5EB64ED97501}" type="presOf" srcId="{D927C9EE-F294-42A1-B4AD-4A3217510DA0}" destId="{9102E28D-841B-4396-AC8A-CCA77C04DC50}" srcOrd="0" destOrd="0" presId="urn:microsoft.com/office/officeart/2005/8/layout/vList5"/>
    <dgm:cxn modelId="{71FF7262-4349-4F90-B5EE-209FF5F608B7}" srcId="{3EC3A843-16BC-4AAB-9CDC-48E549AD00A8}" destId="{4D56CA47-6636-43B5-82B9-1FBD9C5C2D35}" srcOrd="2" destOrd="0" parTransId="{04CF344D-C327-4A7D-9D90-774FF54E2535}" sibTransId="{74B07DF8-75CF-4470-877E-447B6EFA95D4}"/>
    <dgm:cxn modelId="{5EC742A7-3557-4B59-9F27-20C8E29CF089}" type="presOf" srcId="{3EC3A843-16BC-4AAB-9CDC-48E549AD00A8}" destId="{DB4EA89E-0A3D-47AE-BA08-E541D8AE4518}" srcOrd="0" destOrd="0" presId="urn:microsoft.com/office/officeart/2005/8/layout/vList5"/>
    <dgm:cxn modelId="{B9F6F49E-0D49-41A8-A246-A5A809EDF380}" type="presOf" srcId="{362184C2-5C3D-4C03-94BD-5A385B21D5EA}" destId="{BD40A71F-EB74-4A6B-8D23-71DF1F712FD0}" srcOrd="0" destOrd="2" presId="urn:microsoft.com/office/officeart/2005/8/layout/vList5"/>
    <dgm:cxn modelId="{7B03C21F-FAF7-426E-A7E6-0D8B8093DFE6}" type="presOf" srcId="{E2C1A33F-7E33-4246-9DAF-82E917C77BF1}" destId="{BD40A71F-EB74-4A6B-8D23-71DF1F712FD0}" srcOrd="0" destOrd="1" presId="urn:microsoft.com/office/officeart/2005/8/layout/vList5"/>
    <dgm:cxn modelId="{01308244-E52C-4712-98F9-FB3F5DEB0C82}" srcId="{947C8790-88A3-41FF-81A7-F19629D5C2C4}" destId="{AC4E980C-B9D5-4753-A199-0607B6B78B0A}" srcOrd="2" destOrd="0" parTransId="{D3C20E42-8C64-451E-A7C9-FCEEEA9C8EE5}" sibTransId="{E3E90F1A-581F-4CB6-B5A7-DCF4AE29852A}"/>
    <dgm:cxn modelId="{383FACD4-EE88-48AF-9692-5A775BE4B749}" type="presOf" srcId="{6727E86E-E3AA-4E2A-8604-9CFF5DBF9CFC}" destId="{8721FD20-FB19-4F7E-9693-96D34AA2732F}" srcOrd="0" destOrd="0" presId="urn:microsoft.com/office/officeart/2005/8/layout/vList5"/>
    <dgm:cxn modelId="{E6B96ABE-A3D5-4941-9B23-E407A77E24E6}" type="presOf" srcId="{15DF9389-3D33-44E2-BB1C-0F1C29ACCDBF}" destId="{8721FD20-FB19-4F7E-9693-96D34AA2732F}" srcOrd="0" destOrd="2" presId="urn:microsoft.com/office/officeart/2005/8/layout/vList5"/>
    <dgm:cxn modelId="{8560DBEE-CE5E-483D-AA65-83454D91BF19}" srcId="{947C8790-88A3-41FF-81A7-F19629D5C2C4}" destId="{780D20CB-934F-4819-BA8D-C2454AC99ADF}" srcOrd="0" destOrd="0" parTransId="{DD954A31-1A91-4606-A9A8-143B492B6A9A}" sibTransId="{023516CE-A0BB-4B3D-953B-4C09A10D4B17}"/>
    <dgm:cxn modelId="{5D51BDCB-6C70-4AF5-8F73-EB4A14D4694D}" type="presOf" srcId="{92139D0B-2CF2-46B9-A843-C5D4CE5C205E}" destId="{BD492840-6957-40BA-9DDC-450CF8D316FA}" srcOrd="0" destOrd="0" presId="urn:microsoft.com/office/officeart/2005/8/layout/vList5"/>
    <dgm:cxn modelId="{B7AB346D-6541-4728-A7D1-91BFBD5BE649}" type="presOf" srcId="{BC89F973-B5C8-400D-82F3-7311B743E245}" destId="{BD40A71F-EB74-4A6B-8D23-71DF1F712FD0}" srcOrd="0" destOrd="0" presId="urn:microsoft.com/office/officeart/2005/8/layout/vList5"/>
    <dgm:cxn modelId="{22868157-B800-4F39-A0EB-E104A2796A78}" srcId="{3EC3A843-16BC-4AAB-9CDC-48E549AD00A8}" destId="{947C8790-88A3-41FF-81A7-F19629D5C2C4}" srcOrd="1" destOrd="0" parTransId="{77355FA8-DBB1-4C22-B6DA-D1AF8A965E52}" sibTransId="{F4962774-3932-4AC9-9D48-0B8E37DCBCB2}"/>
    <dgm:cxn modelId="{660123A2-0934-471E-AAAC-0847FD5FF594}" type="presOf" srcId="{947C8790-88A3-41FF-81A7-F19629D5C2C4}" destId="{0E36E2C9-FC73-47AB-8C77-6ED2827FAA8E}" srcOrd="0" destOrd="0" presId="urn:microsoft.com/office/officeart/2005/8/layout/vList5"/>
    <dgm:cxn modelId="{C663AA8D-A272-4C28-842B-1B49FD46B62E}" srcId="{4D56CA47-6636-43B5-82B9-1FBD9C5C2D35}" destId="{0747DD42-72C2-4297-B20F-EB45C06F9FE9}" srcOrd="1" destOrd="0" parTransId="{F7CBF255-C5A9-430C-B755-690FE5CF2213}" sibTransId="{29E4EE38-AF51-49A1-BD7C-0BA2FBDF9BFD}"/>
    <dgm:cxn modelId="{954B5BD0-DCDE-4BFA-89C3-0B4CFD3816B0}" type="presOf" srcId="{AC4E980C-B9D5-4753-A199-0607B6B78B0A}" destId="{D97ACF03-6CA7-4BB8-8ED8-DF1C8024E7A0}" srcOrd="0" destOrd="2" presId="urn:microsoft.com/office/officeart/2005/8/layout/vList5"/>
    <dgm:cxn modelId="{920E94DD-4321-4850-BD54-C9DDC1A1386E}" type="presParOf" srcId="{DB4EA89E-0A3D-47AE-BA08-E541D8AE4518}" destId="{C3BD4522-184F-49D6-B47F-33DB27D617E9}" srcOrd="0" destOrd="0" presId="urn:microsoft.com/office/officeart/2005/8/layout/vList5"/>
    <dgm:cxn modelId="{C110002D-33D6-4835-939C-561C287D25BF}" type="presParOf" srcId="{C3BD4522-184F-49D6-B47F-33DB27D617E9}" destId="{3AF9B6A3-4535-4AA4-81F0-ED28F75E05D5}" srcOrd="0" destOrd="0" presId="urn:microsoft.com/office/officeart/2005/8/layout/vList5"/>
    <dgm:cxn modelId="{8414FE01-B24F-4B80-A39C-A9696CDFD199}" type="presParOf" srcId="{C3BD4522-184F-49D6-B47F-33DB27D617E9}" destId="{BD492840-6957-40BA-9DDC-450CF8D316FA}" srcOrd="1" destOrd="0" presId="urn:microsoft.com/office/officeart/2005/8/layout/vList5"/>
    <dgm:cxn modelId="{25A6A2AF-0A55-4565-BB06-F0E1AF6CDC0E}" type="presParOf" srcId="{DB4EA89E-0A3D-47AE-BA08-E541D8AE4518}" destId="{42A9E93F-D40C-42D7-8E2A-3D489E7A80E2}" srcOrd="1" destOrd="0" presId="urn:microsoft.com/office/officeart/2005/8/layout/vList5"/>
    <dgm:cxn modelId="{9B647536-96CB-4F69-BE8F-AE978E3AF095}" type="presParOf" srcId="{DB4EA89E-0A3D-47AE-BA08-E541D8AE4518}" destId="{4003C709-AC2A-4054-AD40-85EE03E1E0B7}" srcOrd="2" destOrd="0" presId="urn:microsoft.com/office/officeart/2005/8/layout/vList5"/>
    <dgm:cxn modelId="{99DE5094-5325-4ADA-BDC3-3ACB341B5AAB}" type="presParOf" srcId="{4003C709-AC2A-4054-AD40-85EE03E1E0B7}" destId="{0E36E2C9-FC73-47AB-8C77-6ED2827FAA8E}" srcOrd="0" destOrd="0" presId="urn:microsoft.com/office/officeart/2005/8/layout/vList5"/>
    <dgm:cxn modelId="{0FE004F8-B266-4970-9134-C3968CFE3910}" type="presParOf" srcId="{4003C709-AC2A-4054-AD40-85EE03E1E0B7}" destId="{D97ACF03-6CA7-4BB8-8ED8-DF1C8024E7A0}" srcOrd="1" destOrd="0" presId="urn:microsoft.com/office/officeart/2005/8/layout/vList5"/>
    <dgm:cxn modelId="{ECF635C7-BA71-489C-97C0-E8B54C37820E}" type="presParOf" srcId="{DB4EA89E-0A3D-47AE-BA08-E541D8AE4518}" destId="{C0A6F8D8-6932-420C-88B2-D8E17F2A9D9C}" srcOrd="3" destOrd="0" presId="urn:microsoft.com/office/officeart/2005/8/layout/vList5"/>
    <dgm:cxn modelId="{DD5C3F46-EEBE-4F5F-949E-8EA9C5C6E47D}" type="presParOf" srcId="{DB4EA89E-0A3D-47AE-BA08-E541D8AE4518}" destId="{5083D53C-C41A-4E62-8419-6DF4545DB2A5}" srcOrd="4" destOrd="0" presId="urn:microsoft.com/office/officeart/2005/8/layout/vList5"/>
    <dgm:cxn modelId="{B0280ACA-D076-4C5D-BA8D-1C3F6BD37F5D}" type="presParOf" srcId="{5083D53C-C41A-4E62-8419-6DF4545DB2A5}" destId="{4576D9E9-4816-43D1-A637-EB251FECFA9C}" srcOrd="0" destOrd="0" presId="urn:microsoft.com/office/officeart/2005/8/layout/vList5"/>
    <dgm:cxn modelId="{85602C88-6796-4F6B-BC46-1097CBBCE5F9}" type="presParOf" srcId="{5083D53C-C41A-4E62-8419-6DF4545DB2A5}" destId="{8721FD20-FB19-4F7E-9693-96D34AA2732F}" srcOrd="1" destOrd="0" presId="urn:microsoft.com/office/officeart/2005/8/layout/vList5"/>
    <dgm:cxn modelId="{CE8BFAD8-F80A-46F3-95E3-37D8D5E1086B}" type="presParOf" srcId="{DB4EA89E-0A3D-47AE-BA08-E541D8AE4518}" destId="{8F9965BA-1FAF-45F5-915A-95B9AE0B54FD}" srcOrd="5" destOrd="0" presId="urn:microsoft.com/office/officeart/2005/8/layout/vList5"/>
    <dgm:cxn modelId="{C7468300-0234-4ECB-B74E-E8F40CB34F29}" type="presParOf" srcId="{DB4EA89E-0A3D-47AE-BA08-E541D8AE4518}" destId="{4CB8E30B-D779-4DF1-9420-A77C940F8249}" srcOrd="6" destOrd="0" presId="urn:microsoft.com/office/officeart/2005/8/layout/vList5"/>
    <dgm:cxn modelId="{697236D6-7CDB-44FC-A672-4EAFD8788F18}" type="presParOf" srcId="{4CB8E30B-D779-4DF1-9420-A77C940F8249}" destId="{9102E28D-841B-4396-AC8A-CCA77C04DC50}" srcOrd="0" destOrd="0" presId="urn:microsoft.com/office/officeart/2005/8/layout/vList5"/>
    <dgm:cxn modelId="{DEE23417-E942-405D-8C3C-8C68DEB747B4}" type="presParOf" srcId="{4CB8E30B-D779-4DF1-9420-A77C940F8249}" destId="{BD40A71F-EB74-4A6B-8D23-71DF1F712FD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1691E7-C08E-433D-8D34-38FE02B0A069}" type="doc">
      <dgm:prSet loTypeId="urn:microsoft.com/office/officeart/2005/8/layout/lProcess3" loCatId="process" qsTypeId="urn:microsoft.com/office/officeart/2005/8/quickstyle/simple1" qsCatId="simple" csTypeId="urn:microsoft.com/office/officeart/2005/8/colors/accent2_2" csCatId="accent2" phldr="1"/>
      <dgm:spPr/>
      <dgm:t>
        <a:bodyPr/>
        <a:lstStyle/>
        <a:p>
          <a:endParaRPr lang="nl-BE"/>
        </a:p>
      </dgm:t>
    </dgm:pt>
    <dgm:pt modelId="{6AB7F8FF-10CE-4FD7-BA3A-6C6D45301499}">
      <dgm:prSet/>
      <dgm:spPr/>
      <dgm:t>
        <a:bodyPr/>
        <a:lstStyle/>
        <a:p>
          <a:pPr rtl="0"/>
          <a:r>
            <a:rPr lang="en-US" smtClean="0"/>
            <a:t>An organization’s behavior changes slowly over time</a:t>
          </a:r>
          <a:endParaRPr lang="nl-BE"/>
        </a:p>
      </dgm:t>
    </dgm:pt>
    <dgm:pt modelId="{9801876C-4D9E-4483-A05B-D1F14BA586C5}" type="parTrans" cxnId="{05CEF0F2-2CBC-4BC6-9D44-435A24A2E238}">
      <dgm:prSet/>
      <dgm:spPr/>
      <dgm:t>
        <a:bodyPr/>
        <a:lstStyle/>
        <a:p>
          <a:endParaRPr lang="nl-BE"/>
        </a:p>
      </dgm:t>
    </dgm:pt>
    <dgm:pt modelId="{EC5DDE1D-40CE-44F0-B18A-552514460DEC}" type="sibTrans" cxnId="{05CEF0F2-2CBC-4BC6-9D44-435A24A2E238}">
      <dgm:prSet/>
      <dgm:spPr/>
      <dgm:t>
        <a:bodyPr/>
        <a:lstStyle/>
        <a:p>
          <a:endParaRPr lang="nl-BE"/>
        </a:p>
      </dgm:t>
    </dgm:pt>
    <dgm:pt modelId="{C514A6AC-761E-46F3-812D-1D1C5C56C41B}">
      <dgm:prSet/>
      <dgm:spPr/>
      <dgm:t>
        <a:bodyPr/>
        <a:lstStyle/>
        <a:p>
          <a:pPr rtl="0"/>
          <a:r>
            <a:rPr lang="en-US" dirty="0" smtClean="0"/>
            <a:t>Changes must be </a:t>
          </a:r>
          <a:r>
            <a:rPr lang="en-US" u="sng" dirty="0" smtClean="0"/>
            <a:t>iterative</a:t>
          </a:r>
          <a:r>
            <a:rPr lang="en-US" dirty="0" smtClean="0"/>
            <a:t> while working toward long-term goals</a:t>
          </a:r>
          <a:endParaRPr lang="nl-BE" dirty="0"/>
        </a:p>
      </dgm:t>
    </dgm:pt>
    <dgm:pt modelId="{2EF97DD2-4DB2-4EB3-9647-8E3679F8739F}" type="parTrans" cxnId="{7F8637F1-1009-47EA-9451-0850DCD9C22D}">
      <dgm:prSet/>
      <dgm:spPr/>
      <dgm:t>
        <a:bodyPr/>
        <a:lstStyle/>
        <a:p>
          <a:endParaRPr lang="nl-BE"/>
        </a:p>
      </dgm:t>
    </dgm:pt>
    <dgm:pt modelId="{6DFAC33A-8C79-48E8-B7E8-041680BE3439}" type="sibTrans" cxnId="{7F8637F1-1009-47EA-9451-0850DCD9C22D}">
      <dgm:prSet/>
      <dgm:spPr/>
      <dgm:t>
        <a:bodyPr/>
        <a:lstStyle/>
        <a:p>
          <a:endParaRPr lang="nl-BE"/>
        </a:p>
      </dgm:t>
    </dgm:pt>
    <dgm:pt modelId="{CE16E0DD-1CF9-4BA6-A205-0B99CC7856A4}">
      <dgm:prSet/>
      <dgm:spPr/>
      <dgm:t>
        <a:bodyPr/>
        <a:lstStyle/>
        <a:p>
          <a:pPr rtl="0"/>
          <a:r>
            <a:rPr lang="en-US" smtClean="0"/>
            <a:t>There is no single recipe that works for all organizations</a:t>
          </a:r>
          <a:endParaRPr lang="nl-BE"/>
        </a:p>
      </dgm:t>
    </dgm:pt>
    <dgm:pt modelId="{E7764EF5-34AC-482E-AB82-A5AE47E28A7B}" type="parTrans" cxnId="{3F329A44-D44E-4752-A7BD-57834FA76170}">
      <dgm:prSet/>
      <dgm:spPr/>
      <dgm:t>
        <a:bodyPr/>
        <a:lstStyle/>
        <a:p>
          <a:endParaRPr lang="nl-BE"/>
        </a:p>
      </dgm:t>
    </dgm:pt>
    <dgm:pt modelId="{596DDE3B-03FF-4222-AB91-736855C640EF}" type="sibTrans" cxnId="{3F329A44-D44E-4752-A7BD-57834FA76170}">
      <dgm:prSet/>
      <dgm:spPr/>
      <dgm:t>
        <a:bodyPr/>
        <a:lstStyle/>
        <a:p>
          <a:endParaRPr lang="nl-BE"/>
        </a:p>
      </dgm:t>
    </dgm:pt>
    <dgm:pt modelId="{D671E191-B784-4461-80A0-5572D4621264}">
      <dgm:prSet/>
      <dgm:spPr/>
      <dgm:t>
        <a:bodyPr/>
        <a:lstStyle/>
        <a:p>
          <a:pPr rtl="0"/>
          <a:r>
            <a:rPr lang="en-US" dirty="0" smtClean="0"/>
            <a:t>A solution must enable </a:t>
          </a:r>
          <a:r>
            <a:rPr lang="en-US" u="sng" dirty="0" smtClean="0"/>
            <a:t>risk-based</a:t>
          </a:r>
          <a:r>
            <a:rPr lang="en-US" dirty="0" smtClean="0"/>
            <a:t> choices tailored to the organization</a:t>
          </a:r>
          <a:endParaRPr lang="nl-BE" dirty="0"/>
        </a:p>
      </dgm:t>
    </dgm:pt>
    <dgm:pt modelId="{A4AF3248-EA18-4ABD-BFDC-9DE926B626F8}" type="parTrans" cxnId="{C397E4DD-DD3F-45F4-B97A-0B9BA9D8B212}">
      <dgm:prSet/>
      <dgm:spPr/>
      <dgm:t>
        <a:bodyPr/>
        <a:lstStyle/>
        <a:p>
          <a:endParaRPr lang="nl-BE"/>
        </a:p>
      </dgm:t>
    </dgm:pt>
    <dgm:pt modelId="{C01B90F3-A504-4986-AD98-C13A934CD4AA}" type="sibTrans" cxnId="{C397E4DD-DD3F-45F4-B97A-0B9BA9D8B212}">
      <dgm:prSet/>
      <dgm:spPr/>
      <dgm:t>
        <a:bodyPr/>
        <a:lstStyle/>
        <a:p>
          <a:endParaRPr lang="nl-BE"/>
        </a:p>
      </dgm:t>
    </dgm:pt>
    <dgm:pt modelId="{D5427E35-361D-4509-BB9C-6E876B0738B7}">
      <dgm:prSet/>
      <dgm:spPr/>
      <dgm:t>
        <a:bodyPr/>
        <a:lstStyle/>
        <a:p>
          <a:pPr rtl="0"/>
          <a:r>
            <a:rPr lang="en-US" smtClean="0"/>
            <a:t>Guidance related to security activities must be prescriptive</a:t>
          </a:r>
          <a:endParaRPr lang="nl-BE"/>
        </a:p>
      </dgm:t>
    </dgm:pt>
    <dgm:pt modelId="{E2DA1367-B414-4EF5-AA62-BE6983D1FB42}" type="parTrans" cxnId="{48798901-AD50-4903-8E1C-0D9B29E82A13}">
      <dgm:prSet/>
      <dgm:spPr/>
      <dgm:t>
        <a:bodyPr/>
        <a:lstStyle/>
        <a:p>
          <a:endParaRPr lang="nl-BE"/>
        </a:p>
      </dgm:t>
    </dgm:pt>
    <dgm:pt modelId="{34FE3B16-E22F-4D41-A3F1-8296934B8238}" type="sibTrans" cxnId="{48798901-AD50-4903-8E1C-0D9B29E82A13}">
      <dgm:prSet/>
      <dgm:spPr/>
      <dgm:t>
        <a:bodyPr/>
        <a:lstStyle/>
        <a:p>
          <a:endParaRPr lang="nl-BE"/>
        </a:p>
      </dgm:t>
    </dgm:pt>
    <dgm:pt modelId="{6D6E1633-FFE4-41D1-A4F4-5FC24A6699CA}">
      <dgm:prSet/>
      <dgm:spPr/>
      <dgm:t>
        <a:bodyPr/>
        <a:lstStyle/>
        <a:p>
          <a:pPr rtl="0"/>
          <a:r>
            <a:rPr lang="en-US" dirty="0" smtClean="0"/>
            <a:t>A solution must provide enough </a:t>
          </a:r>
          <a:r>
            <a:rPr lang="en-US" u="sng" dirty="0" smtClean="0"/>
            <a:t>details</a:t>
          </a:r>
          <a:r>
            <a:rPr lang="en-US" dirty="0" smtClean="0"/>
            <a:t> for non-security-people</a:t>
          </a:r>
          <a:endParaRPr lang="nl-BE" dirty="0"/>
        </a:p>
      </dgm:t>
    </dgm:pt>
    <dgm:pt modelId="{2729C525-2481-4E0B-884C-8886A45FD209}" type="parTrans" cxnId="{8C9AADE8-9D44-4EE7-988C-0B37A1E73462}">
      <dgm:prSet/>
      <dgm:spPr/>
      <dgm:t>
        <a:bodyPr/>
        <a:lstStyle/>
        <a:p>
          <a:endParaRPr lang="nl-BE"/>
        </a:p>
      </dgm:t>
    </dgm:pt>
    <dgm:pt modelId="{3B712D5F-6395-4AA9-97C6-188AB7B40D2A}" type="sibTrans" cxnId="{8C9AADE8-9D44-4EE7-988C-0B37A1E73462}">
      <dgm:prSet/>
      <dgm:spPr/>
      <dgm:t>
        <a:bodyPr/>
        <a:lstStyle/>
        <a:p>
          <a:endParaRPr lang="nl-BE"/>
        </a:p>
      </dgm:t>
    </dgm:pt>
    <dgm:pt modelId="{A6A4214C-9EB3-4FFE-B4D8-B03146D13C44}">
      <dgm:prSet/>
      <dgm:spPr/>
      <dgm:t>
        <a:bodyPr/>
        <a:lstStyle/>
        <a:p>
          <a:pPr rtl="0"/>
          <a:r>
            <a:rPr lang="en-US" dirty="0" smtClean="0"/>
            <a:t>Overall, must be simple, well-defined, and measurable</a:t>
          </a:r>
          <a:endParaRPr lang="nl-BE" dirty="0"/>
        </a:p>
      </dgm:t>
    </dgm:pt>
    <dgm:pt modelId="{86C2D5C3-29ED-455B-B5DD-C64DF11ED0CD}" type="parTrans" cxnId="{A51E3A9B-EF3B-46E4-9310-07BA6692D205}">
      <dgm:prSet/>
      <dgm:spPr/>
      <dgm:t>
        <a:bodyPr/>
        <a:lstStyle/>
        <a:p>
          <a:endParaRPr lang="nl-BE"/>
        </a:p>
      </dgm:t>
    </dgm:pt>
    <dgm:pt modelId="{12AC2D79-899F-4110-9710-C7948156504F}" type="sibTrans" cxnId="{A51E3A9B-EF3B-46E4-9310-07BA6692D205}">
      <dgm:prSet/>
      <dgm:spPr/>
      <dgm:t>
        <a:bodyPr/>
        <a:lstStyle/>
        <a:p>
          <a:endParaRPr lang="nl-BE"/>
        </a:p>
      </dgm:t>
    </dgm:pt>
    <dgm:pt modelId="{9209C2EA-F802-428C-9BBA-391B345D8B35}">
      <dgm:prSet/>
      <dgm:spPr/>
      <dgm:t>
        <a:bodyPr/>
        <a:lstStyle/>
        <a:p>
          <a:pPr rtl="0"/>
          <a:r>
            <a:rPr lang="nl-BE" dirty="0" smtClean="0"/>
            <a:t>OWASP Software Assurance Maturity Model (SAMM)</a:t>
          </a:r>
          <a:endParaRPr lang="nl-BE" dirty="0"/>
        </a:p>
      </dgm:t>
    </dgm:pt>
    <dgm:pt modelId="{19EFB94D-27E3-4CC3-8E09-AC8EC5BECC59}" type="parTrans" cxnId="{B12716B6-9F0C-4668-9336-DB780CAD6C17}">
      <dgm:prSet/>
      <dgm:spPr/>
      <dgm:t>
        <a:bodyPr/>
        <a:lstStyle/>
        <a:p>
          <a:endParaRPr lang="nl-BE"/>
        </a:p>
      </dgm:t>
    </dgm:pt>
    <dgm:pt modelId="{FC4256A1-8A6F-4562-9BFF-DC15120B7FB4}" type="sibTrans" cxnId="{B12716B6-9F0C-4668-9336-DB780CAD6C17}">
      <dgm:prSet/>
      <dgm:spPr/>
      <dgm:t>
        <a:bodyPr/>
        <a:lstStyle/>
        <a:p>
          <a:endParaRPr lang="nl-BE"/>
        </a:p>
      </dgm:t>
    </dgm:pt>
    <dgm:pt modelId="{2059C200-D179-41A9-8EE2-D6875CB6D288}" type="pres">
      <dgm:prSet presAssocID="{3D1691E7-C08E-433D-8D34-38FE02B0A069}" presName="Name0" presStyleCnt="0">
        <dgm:presLayoutVars>
          <dgm:chPref val="3"/>
          <dgm:dir/>
          <dgm:animLvl val="lvl"/>
          <dgm:resizeHandles/>
        </dgm:presLayoutVars>
      </dgm:prSet>
      <dgm:spPr/>
      <dgm:t>
        <a:bodyPr/>
        <a:lstStyle/>
        <a:p>
          <a:endParaRPr lang="nl-BE"/>
        </a:p>
      </dgm:t>
    </dgm:pt>
    <dgm:pt modelId="{E367B07D-0DE8-4D62-AA98-7BAE7E25F524}" type="pres">
      <dgm:prSet presAssocID="{6AB7F8FF-10CE-4FD7-BA3A-6C6D45301499}" presName="horFlow" presStyleCnt="0"/>
      <dgm:spPr/>
    </dgm:pt>
    <dgm:pt modelId="{0516D7D8-E32A-4D43-B3F8-9B31DF2A99B9}" type="pres">
      <dgm:prSet presAssocID="{6AB7F8FF-10CE-4FD7-BA3A-6C6D45301499}" presName="bigChev" presStyleLbl="node1" presStyleIdx="0" presStyleCnt="4"/>
      <dgm:spPr/>
      <dgm:t>
        <a:bodyPr/>
        <a:lstStyle/>
        <a:p>
          <a:endParaRPr lang="nl-BE"/>
        </a:p>
      </dgm:t>
    </dgm:pt>
    <dgm:pt modelId="{137B9F7C-1B23-4428-A055-DAD449919553}" type="pres">
      <dgm:prSet presAssocID="{2EF97DD2-4DB2-4EB3-9647-8E3679F8739F}" presName="parTrans" presStyleCnt="0"/>
      <dgm:spPr/>
    </dgm:pt>
    <dgm:pt modelId="{D49A153E-FBAC-40D4-A871-DE4281063ABE}" type="pres">
      <dgm:prSet presAssocID="{C514A6AC-761E-46F3-812D-1D1C5C56C41B}" presName="node" presStyleLbl="alignAccFollowNode1" presStyleIdx="0" presStyleCnt="4">
        <dgm:presLayoutVars>
          <dgm:bulletEnabled val="1"/>
        </dgm:presLayoutVars>
      </dgm:prSet>
      <dgm:spPr/>
      <dgm:t>
        <a:bodyPr/>
        <a:lstStyle/>
        <a:p>
          <a:endParaRPr lang="nl-BE"/>
        </a:p>
      </dgm:t>
    </dgm:pt>
    <dgm:pt modelId="{C08F22E3-2298-47B8-BFB2-5ED5A20C5358}" type="pres">
      <dgm:prSet presAssocID="{6AB7F8FF-10CE-4FD7-BA3A-6C6D45301499}" presName="vSp" presStyleCnt="0"/>
      <dgm:spPr/>
    </dgm:pt>
    <dgm:pt modelId="{308117D3-EB4B-46CA-9200-DFA69E233EC0}" type="pres">
      <dgm:prSet presAssocID="{CE16E0DD-1CF9-4BA6-A205-0B99CC7856A4}" presName="horFlow" presStyleCnt="0"/>
      <dgm:spPr/>
    </dgm:pt>
    <dgm:pt modelId="{ED6788B3-32EE-4277-AFAB-6F59C0DA29DB}" type="pres">
      <dgm:prSet presAssocID="{CE16E0DD-1CF9-4BA6-A205-0B99CC7856A4}" presName="bigChev" presStyleLbl="node1" presStyleIdx="1" presStyleCnt="4"/>
      <dgm:spPr/>
      <dgm:t>
        <a:bodyPr/>
        <a:lstStyle/>
        <a:p>
          <a:endParaRPr lang="nl-BE"/>
        </a:p>
      </dgm:t>
    </dgm:pt>
    <dgm:pt modelId="{24ECD68D-E549-4E3E-8AC1-1815D7803D49}" type="pres">
      <dgm:prSet presAssocID="{A4AF3248-EA18-4ABD-BFDC-9DE926B626F8}" presName="parTrans" presStyleCnt="0"/>
      <dgm:spPr/>
    </dgm:pt>
    <dgm:pt modelId="{729CF545-F6C8-4E99-8156-6494D44F16FA}" type="pres">
      <dgm:prSet presAssocID="{D671E191-B784-4461-80A0-5572D4621264}" presName="node" presStyleLbl="alignAccFollowNode1" presStyleIdx="1" presStyleCnt="4">
        <dgm:presLayoutVars>
          <dgm:bulletEnabled val="1"/>
        </dgm:presLayoutVars>
      </dgm:prSet>
      <dgm:spPr/>
      <dgm:t>
        <a:bodyPr/>
        <a:lstStyle/>
        <a:p>
          <a:endParaRPr lang="nl-BE"/>
        </a:p>
      </dgm:t>
    </dgm:pt>
    <dgm:pt modelId="{61869C6A-D4E1-488E-BA69-B2F44706746E}" type="pres">
      <dgm:prSet presAssocID="{CE16E0DD-1CF9-4BA6-A205-0B99CC7856A4}" presName="vSp" presStyleCnt="0"/>
      <dgm:spPr/>
    </dgm:pt>
    <dgm:pt modelId="{7A286968-9CB9-4ECA-9643-C1E3849E074A}" type="pres">
      <dgm:prSet presAssocID="{D5427E35-361D-4509-BB9C-6E876B0738B7}" presName="horFlow" presStyleCnt="0"/>
      <dgm:spPr/>
    </dgm:pt>
    <dgm:pt modelId="{83461659-7F7B-48C8-9C52-77C261AD5B5B}" type="pres">
      <dgm:prSet presAssocID="{D5427E35-361D-4509-BB9C-6E876B0738B7}" presName="bigChev" presStyleLbl="node1" presStyleIdx="2" presStyleCnt="4"/>
      <dgm:spPr/>
      <dgm:t>
        <a:bodyPr/>
        <a:lstStyle/>
        <a:p>
          <a:endParaRPr lang="nl-BE"/>
        </a:p>
      </dgm:t>
    </dgm:pt>
    <dgm:pt modelId="{514D7608-825E-4E02-9E42-D48029AF945B}" type="pres">
      <dgm:prSet presAssocID="{2729C525-2481-4E0B-884C-8886A45FD209}" presName="parTrans" presStyleCnt="0"/>
      <dgm:spPr/>
    </dgm:pt>
    <dgm:pt modelId="{222E66A8-FE6A-4B07-9CC6-F2FAB75DB7F6}" type="pres">
      <dgm:prSet presAssocID="{6D6E1633-FFE4-41D1-A4F4-5FC24A6699CA}" presName="node" presStyleLbl="alignAccFollowNode1" presStyleIdx="2" presStyleCnt="4">
        <dgm:presLayoutVars>
          <dgm:bulletEnabled val="1"/>
        </dgm:presLayoutVars>
      </dgm:prSet>
      <dgm:spPr/>
      <dgm:t>
        <a:bodyPr/>
        <a:lstStyle/>
        <a:p>
          <a:endParaRPr lang="nl-BE"/>
        </a:p>
      </dgm:t>
    </dgm:pt>
    <dgm:pt modelId="{26E70847-0C8F-411F-90D1-E0D2146F9A36}" type="pres">
      <dgm:prSet presAssocID="{D5427E35-361D-4509-BB9C-6E876B0738B7}" presName="vSp" presStyleCnt="0"/>
      <dgm:spPr/>
    </dgm:pt>
    <dgm:pt modelId="{170DED74-731D-488A-889B-E19FFC43F7C5}" type="pres">
      <dgm:prSet presAssocID="{A6A4214C-9EB3-4FFE-B4D8-B03146D13C44}" presName="horFlow" presStyleCnt="0"/>
      <dgm:spPr/>
    </dgm:pt>
    <dgm:pt modelId="{1E53C020-2B3D-4C59-82EB-B8FAA65AB8C0}" type="pres">
      <dgm:prSet presAssocID="{A6A4214C-9EB3-4FFE-B4D8-B03146D13C44}" presName="bigChev" presStyleLbl="node1" presStyleIdx="3" presStyleCnt="4"/>
      <dgm:spPr/>
      <dgm:t>
        <a:bodyPr/>
        <a:lstStyle/>
        <a:p>
          <a:endParaRPr lang="nl-BE"/>
        </a:p>
      </dgm:t>
    </dgm:pt>
    <dgm:pt modelId="{63E7C3B5-AE73-449A-8157-5BF41AAFCFB0}" type="pres">
      <dgm:prSet presAssocID="{19EFB94D-27E3-4CC3-8E09-AC8EC5BECC59}" presName="parTrans" presStyleCnt="0"/>
      <dgm:spPr/>
    </dgm:pt>
    <dgm:pt modelId="{A96D6BD3-4ECE-4FBD-A716-91522FA48ADB}" type="pres">
      <dgm:prSet presAssocID="{9209C2EA-F802-428C-9BBA-391B345D8B35}" presName="node" presStyleLbl="alignAccFollowNode1" presStyleIdx="3" presStyleCnt="4">
        <dgm:presLayoutVars>
          <dgm:bulletEnabled val="1"/>
        </dgm:presLayoutVars>
      </dgm:prSet>
      <dgm:spPr/>
      <dgm:t>
        <a:bodyPr/>
        <a:lstStyle/>
        <a:p>
          <a:endParaRPr lang="nl-BE"/>
        </a:p>
      </dgm:t>
    </dgm:pt>
  </dgm:ptLst>
  <dgm:cxnLst>
    <dgm:cxn modelId="{6E334D0D-B7B6-4857-8627-966DB1FA189E}" type="presOf" srcId="{CE16E0DD-1CF9-4BA6-A205-0B99CC7856A4}" destId="{ED6788B3-32EE-4277-AFAB-6F59C0DA29DB}" srcOrd="0" destOrd="0" presId="urn:microsoft.com/office/officeart/2005/8/layout/lProcess3"/>
    <dgm:cxn modelId="{A51E3A9B-EF3B-46E4-9310-07BA6692D205}" srcId="{3D1691E7-C08E-433D-8D34-38FE02B0A069}" destId="{A6A4214C-9EB3-4FFE-B4D8-B03146D13C44}" srcOrd="3" destOrd="0" parTransId="{86C2D5C3-29ED-455B-B5DD-C64DF11ED0CD}" sibTransId="{12AC2D79-899F-4110-9710-C7948156504F}"/>
    <dgm:cxn modelId="{9D5C0658-5FA6-440E-B65C-3CA26492F66B}" type="presOf" srcId="{3D1691E7-C08E-433D-8D34-38FE02B0A069}" destId="{2059C200-D179-41A9-8EE2-D6875CB6D288}" srcOrd="0" destOrd="0" presId="urn:microsoft.com/office/officeart/2005/8/layout/lProcess3"/>
    <dgm:cxn modelId="{6264723D-EF4E-4E24-A5D4-3A82D77D3A52}" type="presOf" srcId="{D671E191-B784-4461-80A0-5572D4621264}" destId="{729CF545-F6C8-4E99-8156-6494D44F16FA}" srcOrd="0" destOrd="0" presId="urn:microsoft.com/office/officeart/2005/8/layout/lProcess3"/>
    <dgm:cxn modelId="{AB683048-C4F5-4323-8D89-A6FAED656831}" type="presOf" srcId="{A6A4214C-9EB3-4FFE-B4D8-B03146D13C44}" destId="{1E53C020-2B3D-4C59-82EB-B8FAA65AB8C0}" srcOrd="0" destOrd="0" presId="urn:microsoft.com/office/officeart/2005/8/layout/lProcess3"/>
    <dgm:cxn modelId="{C397E4DD-DD3F-45F4-B97A-0B9BA9D8B212}" srcId="{CE16E0DD-1CF9-4BA6-A205-0B99CC7856A4}" destId="{D671E191-B784-4461-80A0-5572D4621264}" srcOrd="0" destOrd="0" parTransId="{A4AF3248-EA18-4ABD-BFDC-9DE926B626F8}" sibTransId="{C01B90F3-A504-4986-AD98-C13A934CD4AA}"/>
    <dgm:cxn modelId="{3F329A44-D44E-4752-A7BD-57834FA76170}" srcId="{3D1691E7-C08E-433D-8D34-38FE02B0A069}" destId="{CE16E0DD-1CF9-4BA6-A205-0B99CC7856A4}" srcOrd="1" destOrd="0" parTransId="{E7764EF5-34AC-482E-AB82-A5AE47E28A7B}" sibTransId="{596DDE3B-03FF-4222-AB91-736855C640EF}"/>
    <dgm:cxn modelId="{3B9B7C9F-A988-4ED3-82BE-44C846B0509A}" type="presOf" srcId="{C514A6AC-761E-46F3-812D-1D1C5C56C41B}" destId="{D49A153E-FBAC-40D4-A871-DE4281063ABE}" srcOrd="0" destOrd="0" presId="urn:microsoft.com/office/officeart/2005/8/layout/lProcess3"/>
    <dgm:cxn modelId="{53C5839C-23AC-43E7-999B-A58FA552C218}" type="presOf" srcId="{D5427E35-361D-4509-BB9C-6E876B0738B7}" destId="{83461659-7F7B-48C8-9C52-77C261AD5B5B}" srcOrd="0" destOrd="0" presId="urn:microsoft.com/office/officeart/2005/8/layout/lProcess3"/>
    <dgm:cxn modelId="{48798901-AD50-4903-8E1C-0D9B29E82A13}" srcId="{3D1691E7-C08E-433D-8D34-38FE02B0A069}" destId="{D5427E35-361D-4509-BB9C-6E876B0738B7}" srcOrd="2" destOrd="0" parTransId="{E2DA1367-B414-4EF5-AA62-BE6983D1FB42}" sibTransId="{34FE3B16-E22F-4D41-A3F1-8296934B8238}"/>
    <dgm:cxn modelId="{8C9AADE8-9D44-4EE7-988C-0B37A1E73462}" srcId="{D5427E35-361D-4509-BB9C-6E876B0738B7}" destId="{6D6E1633-FFE4-41D1-A4F4-5FC24A6699CA}" srcOrd="0" destOrd="0" parTransId="{2729C525-2481-4E0B-884C-8886A45FD209}" sibTransId="{3B712D5F-6395-4AA9-97C6-188AB7B40D2A}"/>
    <dgm:cxn modelId="{34E20ED4-A726-408A-8D8C-48F86BE4C83F}" type="presOf" srcId="{6AB7F8FF-10CE-4FD7-BA3A-6C6D45301499}" destId="{0516D7D8-E32A-4D43-B3F8-9B31DF2A99B9}" srcOrd="0" destOrd="0" presId="urn:microsoft.com/office/officeart/2005/8/layout/lProcess3"/>
    <dgm:cxn modelId="{05CEF0F2-2CBC-4BC6-9D44-435A24A2E238}" srcId="{3D1691E7-C08E-433D-8D34-38FE02B0A069}" destId="{6AB7F8FF-10CE-4FD7-BA3A-6C6D45301499}" srcOrd="0" destOrd="0" parTransId="{9801876C-4D9E-4483-A05B-D1F14BA586C5}" sibTransId="{EC5DDE1D-40CE-44F0-B18A-552514460DEC}"/>
    <dgm:cxn modelId="{7F8637F1-1009-47EA-9451-0850DCD9C22D}" srcId="{6AB7F8FF-10CE-4FD7-BA3A-6C6D45301499}" destId="{C514A6AC-761E-46F3-812D-1D1C5C56C41B}" srcOrd="0" destOrd="0" parTransId="{2EF97DD2-4DB2-4EB3-9647-8E3679F8739F}" sibTransId="{6DFAC33A-8C79-48E8-B7E8-041680BE3439}"/>
    <dgm:cxn modelId="{B12716B6-9F0C-4668-9336-DB780CAD6C17}" srcId="{A6A4214C-9EB3-4FFE-B4D8-B03146D13C44}" destId="{9209C2EA-F802-428C-9BBA-391B345D8B35}" srcOrd="0" destOrd="0" parTransId="{19EFB94D-27E3-4CC3-8E09-AC8EC5BECC59}" sibTransId="{FC4256A1-8A6F-4562-9BFF-DC15120B7FB4}"/>
    <dgm:cxn modelId="{1B6223BF-D2F9-49E4-8ED7-6B803D8F9BF0}" type="presOf" srcId="{9209C2EA-F802-428C-9BBA-391B345D8B35}" destId="{A96D6BD3-4ECE-4FBD-A716-91522FA48ADB}" srcOrd="0" destOrd="0" presId="urn:microsoft.com/office/officeart/2005/8/layout/lProcess3"/>
    <dgm:cxn modelId="{35E14D12-75B0-4095-B2FE-68A1B2CDF9FA}" type="presOf" srcId="{6D6E1633-FFE4-41D1-A4F4-5FC24A6699CA}" destId="{222E66A8-FE6A-4B07-9CC6-F2FAB75DB7F6}" srcOrd="0" destOrd="0" presId="urn:microsoft.com/office/officeart/2005/8/layout/lProcess3"/>
    <dgm:cxn modelId="{176C2F92-49F2-40AB-98A7-92F35ABD8817}" type="presParOf" srcId="{2059C200-D179-41A9-8EE2-D6875CB6D288}" destId="{E367B07D-0DE8-4D62-AA98-7BAE7E25F524}" srcOrd="0" destOrd="0" presId="urn:microsoft.com/office/officeart/2005/8/layout/lProcess3"/>
    <dgm:cxn modelId="{472A583A-7395-4EAB-A141-3C5AD8C5FD56}" type="presParOf" srcId="{E367B07D-0DE8-4D62-AA98-7BAE7E25F524}" destId="{0516D7D8-E32A-4D43-B3F8-9B31DF2A99B9}" srcOrd="0" destOrd="0" presId="urn:microsoft.com/office/officeart/2005/8/layout/lProcess3"/>
    <dgm:cxn modelId="{943AA8BF-0A18-43AC-A8CC-4FF5943A8894}" type="presParOf" srcId="{E367B07D-0DE8-4D62-AA98-7BAE7E25F524}" destId="{137B9F7C-1B23-4428-A055-DAD449919553}" srcOrd="1" destOrd="0" presId="urn:microsoft.com/office/officeart/2005/8/layout/lProcess3"/>
    <dgm:cxn modelId="{BEA07E06-41D3-42BD-B133-E4234831BAA3}" type="presParOf" srcId="{E367B07D-0DE8-4D62-AA98-7BAE7E25F524}" destId="{D49A153E-FBAC-40D4-A871-DE4281063ABE}" srcOrd="2" destOrd="0" presId="urn:microsoft.com/office/officeart/2005/8/layout/lProcess3"/>
    <dgm:cxn modelId="{3F9E5665-9428-44FB-AC2E-C945F09CC7F1}" type="presParOf" srcId="{2059C200-D179-41A9-8EE2-D6875CB6D288}" destId="{C08F22E3-2298-47B8-BFB2-5ED5A20C5358}" srcOrd="1" destOrd="0" presId="urn:microsoft.com/office/officeart/2005/8/layout/lProcess3"/>
    <dgm:cxn modelId="{1985BFBD-6978-42C7-BBDE-760101065C30}" type="presParOf" srcId="{2059C200-D179-41A9-8EE2-D6875CB6D288}" destId="{308117D3-EB4B-46CA-9200-DFA69E233EC0}" srcOrd="2" destOrd="0" presId="urn:microsoft.com/office/officeart/2005/8/layout/lProcess3"/>
    <dgm:cxn modelId="{2DE973A9-4D23-48A2-A99C-34FA84F9CF90}" type="presParOf" srcId="{308117D3-EB4B-46CA-9200-DFA69E233EC0}" destId="{ED6788B3-32EE-4277-AFAB-6F59C0DA29DB}" srcOrd="0" destOrd="0" presId="urn:microsoft.com/office/officeart/2005/8/layout/lProcess3"/>
    <dgm:cxn modelId="{18822593-3F56-4A03-8E60-6B5D89CFB7C4}" type="presParOf" srcId="{308117D3-EB4B-46CA-9200-DFA69E233EC0}" destId="{24ECD68D-E549-4E3E-8AC1-1815D7803D49}" srcOrd="1" destOrd="0" presId="urn:microsoft.com/office/officeart/2005/8/layout/lProcess3"/>
    <dgm:cxn modelId="{EAD8131C-92A9-4320-8538-6B7F2CF70455}" type="presParOf" srcId="{308117D3-EB4B-46CA-9200-DFA69E233EC0}" destId="{729CF545-F6C8-4E99-8156-6494D44F16FA}" srcOrd="2" destOrd="0" presId="urn:microsoft.com/office/officeart/2005/8/layout/lProcess3"/>
    <dgm:cxn modelId="{3D2A86BD-93F4-4E5A-B3E0-367DB9E3F7B7}" type="presParOf" srcId="{2059C200-D179-41A9-8EE2-D6875CB6D288}" destId="{61869C6A-D4E1-488E-BA69-B2F44706746E}" srcOrd="3" destOrd="0" presId="urn:microsoft.com/office/officeart/2005/8/layout/lProcess3"/>
    <dgm:cxn modelId="{2885E548-8670-4481-AB7E-4A2F9B7300F0}" type="presParOf" srcId="{2059C200-D179-41A9-8EE2-D6875CB6D288}" destId="{7A286968-9CB9-4ECA-9643-C1E3849E074A}" srcOrd="4" destOrd="0" presId="urn:microsoft.com/office/officeart/2005/8/layout/lProcess3"/>
    <dgm:cxn modelId="{C53CA283-7763-4EEA-BA00-2DE22FE4C4FB}" type="presParOf" srcId="{7A286968-9CB9-4ECA-9643-C1E3849E074A}" destId="{83461659-7F7B-48C8-9C52-77C261AD5B5B}" srcOrd="0" destOrd="0" presId="urn:microsoft.com/office/officeart/2005/8/layout/lProcess3"/>
    <dgm:cxn modelId="{C9B2010A-90F7-4C09-B22E-0FD4929FAB7A}" type="presParOf" srcId="{7A286968-9CB9-4ECA-9643-C1E3849E074A}" destId="{514D7608-825E-4E02-9E42-D48029AF945B}" srcOrd="1" destOrd="0" presId="urn:microsoft.com/office/officeart/2005/8/layout/lProcess3"/>
    <dgm:cxn modelId="{2A0DB58C-0576-4A12-967B-4DFA1124B48F}" type="presParOf" srcId="{7A286968-9CB9-4ECA-9643-C1E3849E074A}" destId="{222E66A8-FE6A-4B07-9CC6-F2FAB75DB7F6}" srcOrd="2" destOrd="0" presId="urn:microsoft.com/office/officeart/2005/8/layout/lProcess3"/>
    <dgm:cxn modelId="{3BCB789D-97B5-4175-98F9-22F91BF5AA5D}" type="presParOf" srcId="{2059C200-D179-41A9-8EE2-D6875CB6D288}" destId="{26E70847-0C8F-411F-90D1-E0D2146F9A36}" srcOrd="5" destOrd="0" presId="urn:microsoft.com/office/officeart/2005/8/layout/lProcess3"/>
    <dgm:cxn modelId="{3EEA23F4-0658-4F08-9D29-6AC85D71E535}" type="presParOf" srcId="{2059C200-D179-41A9-8EE2-D6875CB6D288}" destId="{170DED74-731D-488A-889B-E19FFC43F7C5}" srcOrd="6" destOrd="0" presId="urn:microsoft.com/office/officeart/2005/8/layout/lProcess3"/>
    <dgm:cxn modelId="{BB928C78-BF35-4923-AF6A-6E0C87F392D6}" type="presParOf" srcId="{170DED74-731D-488A-889B-E19FFC43F7C5}" destId="{1E53C020-2B3D-4C59-82EB-B8FAA65AB8C0}" srcOrd="0" destOrd="0" presId="urn:microsoft.com/office/officeart/2005/8/layout/lProcess3"/>
    <dgm:cxn modelId="{46FD131E-5BDD-4247-9697-A0FD30EE8302}" type="presParOf" srcId="{170DED74-731D-488A-889B-E19FFC43F7C5}" destId="{63E7C3B5-AE73-449A-8157-5BF41AAFCFB0}" srcOrd="1" destOrd="0" presId="urn:microsoft.com/office/officeart/2005/8/layout/lProcess3"/>
    <dgm:cxn modelId="{22466A82-80E6-4D0F-9583-96C6DE09E505}" type="presParOf" srcId="{170DED74-731D-488A-889B-E19FFC43F7C5}" destId="{A96D6BD3-4ECE-4FBD-A716-91522FA48AD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D6D739-BDBE-4671-BC93-98E328DE895C}" type="doc">
      <dgm:prSet loTypeId="urn:microsoft.com/office/officeart/2005/8/layout/hProcess9" loCatId="process" qsTypeId="urn:microsoft.com/office/officeart/2005/8/quickstyle/simple1" qsCatId="simple" csTypeId="urn:microsoft.com/office/officeart/2005/8/colors/accent1_2" csCatId="accent1" phldr="1"/>
      <dgm:spPr/>
    </dgm:pt>
    <dgm:pt modelId="{D13327A9-03C1-4B03-92F0-22678F8E1A61}">
      <dgm:prSet phldrT="[Text]"/>
      <dgm:spPr/>
      <dgm:t>
        <a:bodyPr/>
        <a:lstStyle/>
        <a:p>
          <a:r>
            <a:rPr lang="en-GB" dirty="0" smtClean="0"/>
            <a:t>As-Is</a:t>
          </a:r>
          <a:endParaRPr lang="en-GB" dirty="0"/>
        </a:p>
      </dgm:t>
    </dgm:pt>
    <dgm:pt modelId="{6F51BD3C-0DC1-4E3F-8652-FAFA10A40CD8}" type="parTrans" cxnId="{E8181736-4514-489F-85F4-0D4A166A9CE1}">
      <dgm:prSet/>
      <dgm:spPr/>
      <dgm:t>
        <a:bodyPr/>
        <a:lstStyle/>
        <a:p>
          <a:endParaRPr lang="en-GB"/>
        </a:p>
      </dgm:t>
    </dgm:pt>
    <dgm:pt modelId="{98CE1052-A71D-4115-A8BE-A01B4B40282B}" type="sibTrans" cxnId="{E8181736-4514-489F-85F4-0D4A166A9CE1}">
      <dgm:prSet/>
      <dgm:spPr/>
      <dgm:t>
        <a:bodyPr/>
        <a:lstStyle/>
        <a:p>
          <a:endParaRPr lang="en-GB"/>
        </a:p>
      </dgm:t>
    </dgm:pt>
    <dgm:pt modelId="{68180673-CAF6-40CB-9AC7-218B2B4FD5E7}">
      <dgm:prSet phldrT="[Text]"/>
      <dgm:spPr/>
      <dgm:t>
        <a:bodyPr/>
        <a:lstStyle/>
        <a:p>
          <a:r>
            <a:rPr lang="en-GB" dirty="0" smtClean="0"/>
            <a:t>To-Be</a:t>
          </a:r>
          <a:endParaRPr lang="en-GB" dirty="0"/>
        </a:p>
      </dgm:t>
    </dgm:pt>
    <dgm:pt modelId="{AD3795CE-BC03-4DAF-B373-B47B6A0E5540}" type="parTrans" cxnId="{E79E29E6-092D-40FC-81AC-B4CE7A12682A}">
      <dgm:prSet/>
      <dgm:spPr/>
      <dgm:t>
        <a:bodyPr/>
        <a:lstStyle/>
        <a:p>
          <a:endParaRPr lang="en-GB"/>
        </a:p>
      </dgm:t>
    </dgm:pt>
    <dgm:pt modelId="{0FCD27C1-4B80-41F3-8714-7D6B58B5206E}" type="sibTrans" cxnId="{E79E29E6-092D-40FC-81AC-B4CE7A12682A}">
      <dgm:prSet/>
      <dgm:spPr/>
      <dgm:t>
        <a:bodyPr/>
        <a:lstStyle/>
        <a:p>
          <a:endParaRPr lang="en-GB"/>
        </a:p>
      </dgm:t>
    </dgm:pt>
    <dgm:pt modelId="{4717962F-93B9-491C-AE03-64C4783B4DC3}">
      <dgm:prSet phldrT="[Text]"/>
      <dgm:spPr/>
      <dgm:t>
        <a:bodyPr/>
        <a:lstStyle/>
        <a:p>
          <a:r>
            <a:rPr lang="en-GB" dirty="0" smtClean="0"/>
            <a:t>Improvements</a:t>
          </a:r>
          <a:endParaRPr lang="en-GB" dirty="0"/>
        </a:p>
      </dgm:t>
    </dgm:pt>
    <dgm:pt modelId="{44423524-16A5-40BE-9DAC-4DBA1192799B}" type="parTrans" cxnId="{4D9FAB01-997D-4D9D-A9E2-52BB0B8E9875}">
      <dgm:prSet/>
      <dgm:spPr/>
      <dgm:t>
        <a:bodyPr/>
        <a:lstStyle/>
        <a:p>
          <a:endParaRPr lang="en-GB"/>
        </a:p>
      </dgm:t>
    </dgm:pt>
    <dgm:pt modelId="{C0E9C051-CBF6-4257-850C-03ED92EC1369}" type="sibTrans" cxnId="{4D9FAB01-997D-4D9D-A9E2-52BB0B8E9875}">
      <dgm:prSet/>
      <dgm:spPr/>
      <dgm:t>
        <a:bodyPr/>
        <a:lstStyle/>
        <a:p>
          <a:endParaRPr lang="en-GB"/>
        </a:p>
      </dgm:t>
    </dgm:pt>
    <dgm:pt modelId="{C82054A8-408C-410B-B517-0AC30D5A96C5}" type="pres">
      <dgm:prSet presAssocID="{68D6D739-BDBE-4671-BC93-98E328DE895C}" presName="CompostProcess" presStyleCnt="0">
        <dgm:presLayoutVars>
          <dgm:dir/>
          <dgm:resizeHandles val="exact"/>
        </dgm:presLayoutVars>
      </dgm:prSet>
      <dgm:spPr/>
    </dgm:pt>
    <dgm:pt modelId="{E688DF01-3C6D-4F9F-9E1B-3BEBF75EE18D}" type="pres">
      <dgm:prSet presAssocID="{68D6D739-BDBE-4671-BC93-98E328DE895C}" presName="arrow" presStyleLbl="bgShp" presStyleIdx="0" presStyleCnt="1"/>
      <dgm:spPr/>
    </dgm:pt>
    <dgm:pt modelId="{E01B2AE8-56B3-4FD4-B569-875102C12D7A}" type="pres">
      <dgm:prSet presAssocID="{68D6D739-BDBE-4671-BC93-98E328DE895C}" presName="linearProcess" presStyleCnt="0"/>
      <dgm:spPr/>
    </dgm:pt>
    <dgm:pt modelId="{7DDACC74-2AB0-49BD-AE0B-527C425BDE7A}" type="pres">
      <dgm:prSet presAssocID="{D13327A9-03C1-4B03-92F0-22678F8E1A61}" presName="textNode" presStyleLbl="node1" presStyleIdx="0" presStyleCnt="3">
        <dgm:presLayoutVars>
          <dgm:bulletEnabled val="1"/>
        </dgm:presLayoutVars>
      </dgm:prSet>
      <dgm:spPr/>
      <dgm:t>
        <a:bodyPr/>
        <a:lstStyle/>
        <a:p>
          <a:endParaRPr lang="en-GB"/>
        </a:p>
      </dgm:t>
    </dgm:pt>
    <dgm:pt modelId="{DADD464A-EB45-4673-B93A-EC37425370E3}" type="pres">
      <dgm:prSet presAssocID="{98CE1052-A71D-4115-A8BE-A01B4B40282B}" presName="sibTrans" presStyleCnt="0"/>
      <dgm:spPr/>
    </dgm:pt>
    <dgm:pt modelId="{4E09AF12-B4D3-4E00-9028-AB40F1A8C23B}" type="pres">
      <dgm:prSet presAssocID="{68180673-CAF6-40CB-9AC7-218B2B4FD5E7}" presName="textNode" presStyleLbl="node1" presStyleIdx="1" presStyleCnt="3">
        <dgm:presLayoutVars>
          <dgm:bulletEnabled val="1"/>
        </dgm:presLayoutVars>
      </dgm:prSet>
      <dgm:spPr/>
      <dgm:t>
        <a:bodyPr/>
        <a:lstStyle/>
        <a:p>
          <a:endParaRPr lang="en-GB"/>
        </a:p>
      </dgm:t>
    </dgm:pt>
    <dgm:pt modelId="{E7A5F1B0-97FA-409D-8C05-05F132C766E8}" type="pres">
      <dgm:prSet presAssocID="{0FCD27C1-4B80-41F3-8714-7D6B58B5206E}" presName="sibTrans" presStyleCnt="0"/>
      <dgm:spPr/>
    </dgm:pt>
    <dgm:pt modelId="{CDB6E120-3C4B-4B0E-8A0F-83FAA51BF397}" type="pres">
      <dgm:prSet presAssocID="{4717962F-93B9-491C-AE03-64C4783B4DC3}" presName="textNode" presStyleLbl="node1" presStyleIdx="2" presStyleCnt="3">
        <dgm:presLayoutVars>
          <dgm:bulletEnabled val="1"/>
        </dgm:presLayoutVars>
      </dgm:prSet>
      <dgm:spPr/>
      <dgm:t>
        <a:bodyPr/>
        <a:lstStyle/>
        <a:p>
          <a:endParaRPr lang="en-GB"/>
        </a:p>
      </dgm:t>
    </dgm:pt>
  </dgm:ptLst>
  <dgm:cxnLst>
    <dgm:cxn modelId="{AB2085BB-3E85-4871-AEF0-46C54E715F51}" type="presOf" srcId="{4717962F-93B9-491C-AE03-64C4783B4DC3}" destId="{CDB6E120-3C4B-4B0E-8A0F-83FAA51BF397}" srcOrd="0" destOrd="0" presId="urn:microsoft.com/office/officeart/2005/8/layout/hProcess9"/>
    <dgm:cxn modelId="{4BADBC6C-99FD-41C6-8AF5-179DD4262B55}" type="presOf" srcId="{68D6D739-BDBE-4671-BC93-98E328DE895C}" destId="{C82054A8-408C-410B-B517-0AC30D5A96C5}" srcOrd="0" destOrd="0" presId="urn:microsoft.com/office/officeart/2005/8/layout/hProcess9"/>
    <dgm:cxn modelId="{1660B173-5E53-48B4-85FE-BDFF93C8B94F}" type="presOf" srcId="{68180673-CAF6-40CB-9AC7-218B2B4FD5E7}" destId="{4E09AF12-B4D3-4E00-9028-AB40F1A8C23B}" srcOrd="0" destOrd="0" presId="urn:microsoft.com/office/officeart/2005/8/layout/hProcess9"/>
    <dgm:cxn modelId="{E79E29E6-092D-40FC-81AC-B4CE7A12682A}" srcId="{68D6D739-BDBE-4671-BC93-98E328DE895C}" destId="{68180673-CAF6-40CB-9AC7-218B2B4FD5E7}" srcOrd="1" destOrd="0" parTransId="{AD3795CE-BC03-4DAF-B373-B47B6A0E5540}" sibTransId="{0FCD27C1-4B80-41F3-8714-7D6B58B5206E}"/>
    <dgm:cxn modelId="{E8181736-4514-489F-85F4-0D4A166A9CE1}" srcId="{68D6D739-BDBE-4671-BC93-98E328DE895C}" destId="{D13327A9-03C1-4B03-92F0-22678F8E1A61}" srcOrd="0" destOrd="0" parTransId="{6F51BD3C-0DC1-4E3F-8652-FAFA10A40CD8}" sibTransId="{98CE1052-A71D-4115-A8BE-A01B4B40282B}"/>
    <dgm:cxn modelId="{4D9FAB01-997D-4D9D-A9E2-52BB0B8E9875}" srcId="{68D6D739-BDBE-4671-BC93-98E328DE895C}" destId="{4717962F-93B9-491C-AE03-64C4783B4DC3}" srcOrd="2" destOrd="0" parTransId="{44423524-16A5-40BE-9DAC-4DBA1192799B}" sibTransId="{C0E9C051-CBF6-4257-850C-03ED92EC1369}"/>
    <dgm:cxn modelId="{3B8F33E2-3D42-4FC3-A81F-4FA084533318}" type="presOf" srcId="{D13327A9-03C1-4B03-92F0-22678F8E1A61}" destId="{7DDACC74-2AB0-49BD-AE0B-527C425BDE7A}" srcOrd="0" destOrd="0" presId="urn:microsoft.com/office/officeart/2005/8/layout/hProcess9"/>
    <dgm:cxn modelId="{61674AF0-ADC2-4B61-B777-7E48440A42C6}" type="presParOf" srcId="{C82054A8-408C-410B-B517-0AC30D5A96C5}" destId="{E688DF01-3C6D-4F9F-9E1B-3BEBF75EE18D}" srcOrd="0" destOrd="0" presId="urn:microsoft.com/office/officeart/2005/8/layout/hProcess9"/>
    <dgm:cxn modelId="{6A6B43BC-4EC6-4A6F-A798-A730FFFA2A25}" type="presParOf" srcId="{C82054A8-408C-410B-B517-0AC30D5A96C5}" destId="{E01B2AE8-56B3-4FD4-B569-875102C12D7A}" srcOrd="1" destOrd="0" presId="urn:microsoft.com/office/officeart/2005/8/layout/hProcess9"/>
    <dgm:cxn modelId="{AB11C34A-40DC-4732-BF1F-809343CF207A}" type="presParOf" srcId="{E01B2AE8-56B3-4FD4-B569-875102C12D7A}" destId="{7DDACC74-2AB0-49BD-AE0B-527C425BDE7A}" srcOrd="0" destOrd="0" presId="urn:microsoft.com/office/officeart/2005/8/layout/hProcess9"/>
    <dgm:cxn modelId="{2851BA28-34AC-4951-99E1-88A0ACA4DF49}" type="presParOf" srcId="{E01B2AE8-56B3-4FD4-B569-875102C12D7A}" destId="{DADD464A-EB45-4673-B93A-EC37425370E3}" srcOrd="1" destOrd="0" presId="urn:microsoft.com/office/officeart/2005/8/layout/hProcess9"/>
    <dgm:cxn modelId="{AFCCC9D6-307B-40C2-8B24-363F9243106D}" type="presParOf" srcId="{E01B2AE8-56B3-4FD4-B569-875102C12D7A}" destId="{4E09AF12-B4D3-4E00-9028-AB40F1A8C23B}" srcOrd="2" destOrd="0" presId="urn:microsoft.com/office/officeart/2005/8/layout/hProcess9"/>
    <dgm:cxn modelId="{4B9F7C95-638F-43B4-AB63-332262670392}" type="presParOf" srcId="{E01B2AE8-56B3-4FD4-B569-875102C12D7A}" destId="{E7A5F1B0-97FA-409D-8C05-05F132C766E8}" srcOrd="3" destOrd="0" presId="urn:microsoft.com/office/officeart/2005/8/layout/hProcess9"/>
    <dgm:cxn modelId="{B0A8683E-85E7-4B25-AEC9-0CCA4272C336}" type="presParOf" srcId="{E01B2AE8-56B3-4FD4-B569-875102C12D7A}" destId="{CDB6E120-3C4B-4B0E-8A0F-83FAA51BF39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D6D739-BDBE-4671-BC93-98E328DE895C}" type="doc">
      <dgm:prSet loTypeId="urn:microsoft.com/office/officeart/2005/8/layout/hProcess9" loCatId="process" qsTypeId="urn:microsoft.com/office/officeart/2005/8/quickstyle/simple1" qsCatId="simple" csTypeId="urn:microsoft.com/office/officeart/2005/8/colors/accent1_2" csCatId="accent1" phldr="1"/>
      <dgm:spPr/>
    </dgm:pt>
    <dgm:pt modelId="{D13327A9-03C1-4B03-92F0-22678F8E1A61}">
      <dgm:prSet phldrT="[Text]"/>
      <dgm:spPr/>
      <dgm:t>
        <a:bodyPr/>
        <a:lstStyle/>
        <a:p>
          <a:r>
            <a:rPr lang="en-GB" dirty="0" smtClean="0"/>
            <a:t>As-Is</a:t>
          </a:r>
          <a:endParaRPr lang="en-GB" dirty="0"/>
        </a:p>
      </dgm:t>
    </dgm:pt>
    <dgm:pt modelId="{6F51BD3C-0DC1-4E3F-8652-FAFA10A40CD8}" type="parTrans" cxnId="{E8181736-4514-489F-85F4-0D4A166A9CE1}">
      <dgm:prSet/>
      <dgm:spPr/>
      <dgm:t>
        <a:bodyPr/>
        <a:lstStyle/>
        <a:p>
          <a:endParaRPr lang="en-GB"/>
        </a:p>
      </dgm:t>
    </dgm:pt>
    <dgm:pt modelId="{98CE1052-A71D-4115-A8BE-A01B4B40282B}" type="sibTrans" cxnId="{E8181736-4514-489F-85F4-0D4A166A9CE1}">
      <dgm:prSet/>
      <dgm:spPr/>
      <dgm:t>
        <a:bodyPr/>
        <a:lstStyle/>
        <a:p>
          <a:endParaRPr lang="en-GB"/>
        </a:p>
      </dgm:t>
    </dgm:pt>
    <dgm:pt modelId="{68180673-CAF6-40CB-9AC7-218B2B4FD5E7}">
      <dgm:prSet phldrT="[Text]"/>
      <dgm:spPr>
        <a:solidFill>
          <a:schemeClr val="accent1">
            <a:hueOff val="0"/>
            <a:satOff val="0"/>
            <a:lumOff val="0"/>
            <a:alpha val="50000"/>
          </a:schemeClr>
        </a:solidFill>
      </dgm:spPr>
      <dgm:t>
        <a:bodyPr/>
        <a:lstStyle/>
        <a:p>
          <a:r>
            <a:rPr lang="en-GB" dirty="0" smtClean="0"/>
            <a:t>To-Be</a:t>
          </a:r>
          <a:endParaRPr lang="en-GB" dirty="0"/>
        </a:p>
      </dgm:t>
    </dgm:pt>
    <dgm:pt modelId="{AD3795CE-BC03-4DAF-B373-B47B6A0E5540}" type="parTrans" cxnId="{E79E29E6-092D-40FC-81AC-B4CE7A12682A}">
      <dgm:prSet/>
      <dgm:spPr/>
      <dgm:t>
        <a:bodyPr/>
        <a:lstStyle/>
        <a:p>
          <a:endParaRPr lang="en-GB"/>
        </a:p>
      </dgm:t>
    </dgm:pt>
    <dgm:pt modelId="{0FCD27C1-4B80-41F3-8714-7D6B58B5206E}" type="sibTrans" cxnId="{E79E29E6-092D-40FC-81AC-B4CE7A12682A}">
      <dgm:prSet/>
      <dgm:spPr/>
      <dgm:t>
        <a:bodyPr/>
        <a:lstStyle/>
        <a:p>
          <a:endParaRPr lang="en-GB"/>
        </a:p>
      </dgm:t>
    </dgm:pt>
    <dgm:pt modelId="{4717962F-93B9-491C-AE03-64C4783B4DC3}">
      <dgm:prSet phldrT="[Text]"/>
      <dgm:spPr>
        <a:solidFill>
          <a:schemeClr val="accent1">
            <a:hueOff val="0"/>
            <a:satOff val="0"/>
            <a:lumOff val="0"/>
            <a:alpha val="50000"/>
          </a:schemeClr>
        </a:solidFill>
      </dgm:spPr>
      <dgm:t>
        <a:bodyPr/>
        <a:lstStyle/>
        <a:p>
          <a:r>
            <a:rPr lang="en-GB" dirty="0" smtClean="0"/>
            <a:t>Improvements</a:t>
          </a:r>
          <a:endParaRPr lang="en-GB" dirty="0"/>
        </a:p>
      </dgm:t>
    </dgm:pt>
    <dgm:pt modelId="{44423524-16A5-40BE-9DAC-4DBA1192799B}" type="parTrans" cxnId="{4D9FAB01-997D-4D9D-A9E2-52BB0B8E9875}">
      <dgm:prSet/>
      <dgm:spPr/>
      <dgm:t>
        <a:bodyPr/>
        <a:lstStyle/>
        <a:p>
          <a:endParaRPr lang="en-GB"/>
        </a:p>
      </dgm:t>
    </dgm:pt>
    <dgm:pt modelId="{C0E9C051-CBF6-4257-850C-03ED92EC1369}" type="sibTrans" cxnId="{4D9FAB01-997D-4D9D-A9E2-52BB0B8E9875}">
      <dgm:prSet/>
      <dgm:spPr/>
      <dgm:t>
        <a:bodyPr/>
        <a:lstStyle/>
        <a:p>
          <a:endParaRPr lang="en-GB"/>
        </a:p>
      </dgm:t>
    </dgm:pt>
    <dgm:pt modelId="{C82054A8-408C-410B-B517-0AC30D5A96C5}" type="pres">
      <dgm:prSet presAssocID="{68D6D739-BDBE-4671-BC93-98E328DE895C}" presName="CompostProcess" presStyleCnt="0">
        <dgm:presLayoutVars>
          <dgm:dir/>
          <dgm:resizeHandles val="exact"/>
        </dgm:presLayoutVars>
      </dgm:prSet>
      <dgm:spPr/>
    </dgm:pt>
    <dgm:pt modelId="{E688DF01-3C6D-4F9F-9E1B-3BEBF75EE18D}" type="pres">
      <dgm:prSet presAssocID="{68D6D739-BDBE-4671-BC93-98E328DE895C}" presName="arrow" presStyleLbl="bgShp" presStyleIdx="0" presStyleCnt="1"/>
      <dgm:spPr/>
    </dgm:pt>
    <dgm:pt modelId="{E01B2AE8-56B3-4FD4-B569-875102C12D7A}" type="pres">
      <dgm:prSet presAssocID="{68D6D739-BDBE-4671-BC93-98E328DE895C}" presName="linearProcess" presStyleCnt="0"/>
      <dgm:spPr/>
    </dgm:pt>
    <dgm:pt modelId="{7DDACC74-2AB0-49BD-AE0B-527C425BDE7A}" type="pres">
      <dgm:prSet presAssocID="{D13327A9-03C1-4B03-92F0-22678F8E1A61}" presName="textNode" presStyleLbl="node1" presStyleIdx="0" presStyleCnt="3">
        <dgm:presLayoutVars>
          <dgm:bulletEnabled val="1"/>
        </dgm:presLayoutVars>
      </dgm:prSet>
      <dgm:spPr/>
      <dgm:t>
        <a:bodyPr/>
        <a:lstStyle/>
        <a:p>
          <a:endParaRPr lang="en-GB"/>
        </a:p>
      </dgm:t>
    </dgm:pt>
    <dgm:pt modelId="{DADD464A-EB45-4673-B93A-EC37425370E3}" type="pres">
      <dgm:prSet presAssocID="{98CE1052-A71D-4115-A8BE-A01B4B40282B}" presName="sibTrans" presStyleCnt="0"/>
      <dgm:spPr/>
    </dgm:pt>
    <dgm:pt modelId="{4E09AF12-B4D3-4E00-9028-AB40F1A8C23B}" type="pres">
      <dgm:prSet presAssocID="{68180673-CAF6-40CB-9AC7-218B2B4FD5E7}" presName="textNode" presStyleLbl="node1" presStyleIdx="1" presStyleCnt="3">
        <dgm:presLayoutVars>
          <dgm:bulletEnabled val="1"/>
        </dgm:presLayoutVars>
      </dgm:prSet>
      <dgm:spPr/>
      <dgm:t>
        <a:bodyPr/>
        <a:lstStyle/>
        <a:p>
          <a:endParaRPr lang="en-GB"/>
        </a:p>
      </dgm:t>
    </dgm:pt>
    <dgm:pt modelId="{E7A5F1B0-97FA-409D-8C05-05F132C766E8}" type="pres">
      <dgm:prSet presAssocID="{0FCD27C1-4B80-41F3-8714-7D6B58B5206E}" presName="sibTrans" presStyleCnt="0"/>
      <dgm:spPr/>
    </dgm:pt>
    <dgm:pt modelId="{CDB6E120-3C4B-4B0E-8A0F-83FAA51BF397}" type="pres">
      <dgm:prSet presAssocID="{4717962F-93B9-491C-AE03-64C4783B4DC3}" presName="textNode" presStyleLbl="node1" presStyleIdx="2" presStyleCnt="3">
        <dgm:presLayoutVars>
          <dgm:bulletEnabled val="1"/>
        </dgm:presLayoutVars>
      </dgm:prSet>
      <dgm:spPr/>
      <dgm:t>
        <a:bodyPr/>
        <a:lstStyle/>
        <a:p>
          <a:endParaRPr lang="en-GB"/>
        </a:p>
      </dgm:t>
    </dgm:pt>
  </dgm:ptLst>
  <dgm:cxnLst>
    <dgm:cxn modelId="{8E8DD7FD-6208-4CC0-9EA5-D69129B84C9A}" type="presOf" srcId="{4717962F-93B9-491C-AE03-64C4783B4DC3}" destId="{CDB6E120-3C4B-4B0E-8A0F-83FAA51BF397}" srcOrd="0" destOrd="0" presId="urn:microsoft.com/office/officeart/2005/8/layout/hProcess9"/>
    <dgm:cxn modelId="{3B7338CB-AF11-4412-9E3F-199C872D0ABF}" type="presOf" srcId="{68180673-CAF6-40CB-9AC7-218B2B4FD5E7}" destId="{4E09AF12-B4D3-4E00-9028-AB40F1A8C23B}" srcOrd="0" destOrd="0" presId="urn:microsoft.com/office/officeart/2005/8/layout/hProcess9"/>
    <dgm:cxn modelId="{7D3610B5-51D6-47E8-972A-4F32C991BF48}" type="presOf" srcId="{68D6D739-BDBE-4671-BC93-98E328DE895C}" destId="{C82054A8-408C-410B-B517-0AC30D5A96C5}" srcOrd="0" destOrd="0" presId="urn:microsoft.com/office/officeart/2005/8/layout/hProcess9"/>
    <dgm:cxn modelId="{E79E29E6-092D-40FC-81AC-B4CE7A12682A}" srcId="{68D6D739-BDBE-4671-BC93-98E328DE895C}" destId="{68180673-CAF6-40CB-9AC7-218B2B4FD5E7}" srcOrd="1" destOrd="0" parTransId="{AD3795CE-BC03-4DAF-B373-B47B6A0E5540}" sibTransId="{0FCD27C1-4B80-41F3-8714-7D6B58B5206E}"/>
    <dgm:cxn modelId="{E8181736-4514-489F-85F4-0D4A166A9CE1}" srcId="{68D6D739-BDBE-4671-BC93-98E328DE895C}" destId="{D13327A9-03C1-4B03-92F0-22678F8E1A61}" srcOrd="0" destOrd="0" parTransId="{6F51BD3C-0DC1-4E3F-8652-FAFA10A40CD8}" sibTransId="{98CE1052-A71D-4115-A8BE-A01B4B40282B}"/>
    <dgm:cxn modelId="{4D9FAB01-997D-4D9D-A9E2-52BB0B8E9875}" srcId="{68D6D739-BDBE-4671-BC93-98E328DE895C}" destId="{4717962F-93B9-491C-AE03-64C4783B4DC3}" srcOrd="2" destOrd="0" parTransId="{44423524-16A5-40BE-9DAC-4DBA1192799B}" sibTransId="{C0E9C051-CBF6-4257-850C-03ED92EC1369}"/>
    <dgm:cxn modelId="{2A7C2CA0-D21F-4011-80A1-E56B960C61E3}" type="presOf" srcId="{D13327A9-03C1-4B03-92F0-22678F8E1A61}" destId="{7DDACC74-2AB0-49BD-AE0B-527C425BDE7A}" srcOrd="0" destOrd="0" presId="urn:microsoft.com/office/officeart/2005/8/layout/hProcess9"/>
    <dgm:cxn modelId="{A8114E86-92EC-4764-A47C-A26EEE6F878F}" type="presParOf" srcId="{C82054A8-408C-410B-B517-0AC30D5A96C5}" destId="{E688DF01-3C6D-4F9F-9E1B-3BEBF75EE18D}" srcOrd="0" destOrd="0" presId="urn:microsoft.com/office/officeart/2005/8/layout/hProcess9"/>
    <dgm:cxn modelId="{0F454F24-FBC4-41A7-A6DA-E03BFD24CF6B}" type="presParOf" srcId="{C82054A8-408C-410B-B517-0AC30D5A96C5}" destId="{E01B2AE8-56B3-4FD4-B569-875102C12D7A}" srcOrd="1" destOrd="0" presId="urn:microsoft.com/office/officeart/2005/8/layout/hProcess9"/>
    <dgm:cxn modelId="{59CDA11B-2117-4DA5-A96F-23C120771B0C}" type="presParOf" srcId="{E01B2AE8-56B3-4FD4-B569-875102C12D7A}" destId="{7DDACC74-2AB0-49BD-AE0B-527C425BDE7A}" srcOrd="0" destOrd="0" presId="urn:microsoft.com/office/officeart/2005/8/layout/hProcess9"/>
    <dgm:cxn modelId="{ED67DCAE-4012-4937-94C4-5AC90E7E4065}" type="presParOf" srcId="{E01B2AE8-56B3-4FD4-B569-875102C12D7A}" destId="{DADD464A-EB45-4673-B93A-EC37425370E3}" srcOrd="1" destOrd="0" presId="urn:microsoft.com/office/officeart/2005/8/layout/hProcess9"/>
    <dgm:cxn modelId="{CB990C70-DB33-4532-95F7-238F243A87DB}" type="presParOf" srcId="{E01B2AE8-56B3-4FD4-B569-875102C12D7A}" destId="{4E09AF12-B4D3-4E00-9028-AB40F1A8C23B}" srcOrd="2" destOrd="0" presId="urn:microsoft.com/office/officeart/2005/8/layout/hProcess9"/>
    <dgm:cxn modelId="{C7AC5502-BF85-4339-85B6-BF677B584BBC}" type="presParOf" srcId="{E01B2AE8-56B3-4FD4-B569-875102C12D7A}" destId="{E7A5F1B0-97FA-409D-8C05-05F132C766E8}" srcOrd="3" destOrd="0" presId="urn:microsoft.com/office/officeart/2005/8/layout/hProcess9"/>
    <dgm:cxn modelId="{185FAA33-517D-4A64-87A5-C5FDE7564BE7}" type="presParOf" srcId="{E01B2AE8-56B3-4FD4-B569-875102C12D7A}" destId="{CDB6E120-3C4B-4B0E-8A0F-83FAA51BF39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D6D739-BDBE-4671-BC93-98E328DE895C}" type="doc">
      <dgm:prSet loTypeId="urn:microsoft.com/office/officeart/2005/8/layout/hProcess9" loCatId="process" qsTypeId="urn:microsoft.com/office/officeart/2005/8/quickstyle/simple1" qsCatId="simple" csTypeId="urn:microsoft.com/office/officeart/2005/8/colors/accent1_2" csCatId="accent1" phldr="1"/>
      <dgm:spPr/>
    </dgm:pt>
    <dgm:pt modelId="{D13327A9-03C1-4B03-92F0-22678F8E1A61}">
      <dgm:prSet phldrT="[Text]"/>
      <dgm:spPr>
        <a:solidFill>
          <a:schemeClr val="accent1">
            <a:hueOff val="0"/>
            <a:satOff val="0"/>
            <a:lumOff val="0"/>
            <a:alpha val="50000"/>
          </a:schemeClr>
        </a:solidFill>
      </dgm:spPr>
      <dgm:t>
        <a:bodyPr/>
        <a:lstStyle/>
        <a:p>
          <a:r>
            <a:rPr lang="en-GB" dirty="0" smtClean="0"/>
            <a:t>As-Is</a:t>
          </a:r>
          <a:endParaRPr lang="en-GB" dirty="0"/>
        </a:p>
      </dgm:t>
    </dgm:pt>
    <dgm:pt modelId="{6F51BD3C-0DC1-4E3F-8652-FAFA10A40CD8}" type="parTrans" cxnId="{E8181736-4514-489F-85F4-0D4A166A9CE1}">
      <dgm:prSet/>
      <dgm:spPr/>
      <dgm:t>
        <a:bodyPr/>
        <a:lstStyle/>
        <a:p>
          <a:endParaRPr lang="en-GB"/>
        </a:p>
      </dgm:t>
    </dgm:pt>
    <dgm:pt modelId="{98CE1052-A71D-4115-A8BE-A01B4B40282B}" type="sibTrans" cxnId="{E8181736-4514-489F-85F4-0D4A166A9CE1}">
      <dgm:prSet/>
      <dgm:spPr/>
      <dgm:t>
        <a:bodyPr/>
        <a:lstStyle/>
        <a:p>
          <a:endParaRPr lang="en-GB"/>
        </a:p>
      </dgm:t>
    </dgm:pt>
    <dgm:pt modelId="{68180673-CAF6-40CB-9AC7-218B2B4FD5E7}">
      <dgm:prSet phldrT="[Text]"/>
      <dgm:spPr>
        <a:solidFill>
          <a:schemeClr val="accent1">
            <a:hueOff val="0"/>
            <a:satOff val="0"/>
            <a:lumOff val="0"/>
          </a:schemeClr>
        </a:solidFill>
      </dgm:spPr>
      <dgm:t>
        <a:bodyPr/>
        <a:lstStyle/>
        <a:p>
          <a:r>
            <a:rPr lang="en-GB" dirty="0" smtClean="0"/>
            <a:t>To-Be</a:t>
          </a:r>
          <a:endParaRPr lang="en-GB" dirty="0"/>
        </a:p>
      </dgm:t>
    </dgm:pt>
    <dgm:pt modelId="{AD3795CE-BC03-4DAF-B373-B47B6A0E5540}" type="parTrans" cxnId="{E79E29E6-092D-40FC-81AC-B4CE7A12682A}">
      <dgm:prSet/>
      <dgm:spPr/>
      <dgm:t>
        <a:bodyPr/>
        <a:lstStyle/>
        <a:p>
          <a:endParaRPr lang="en-GB"/>
        </a:p>
      </dgm:t>
    </dgm:pt>
    <dgm:pt modelId="{0FCD27C1-4B80-41F3-8714-7D6B58B5206E}" type="sibTrans" cxnId="{E79E29E6-092D-40FC-81AC-B4CE7A12682A}">
      <dgm:prSet/>
      <dgm:spPr/>
      <dgm:t>
        <a:bodyPr/>
        <a:lstStyle/>
        <a:p>
          <a:endParaRPr lang="en-GB"/>
        </a:p>
      </dgm:t>
    </dgm:pt>
    <dgm:pt modelId="{4717962F-93B9-491C-AE03-64C4783B4DC3}">
      <dgm:prSet phldrT="[Text]"/>
      <dgm:spPr>
        <a:solidFill>
          <a:schemeClr val="accent1">
            <a:hueOff val="0"/>
            <a:satOff val="0"/>
            <a:lumOff val="0"/>
            <a:alpha val="50000"/>
          </a:schemeClr>
        </a:solidFill>
      </dgm:spPr>
      <dgm:t>
        <a:bodyPr/>
        <a:lstStyle/>
        <a:p>
          <a:r>
            <a:rPr lang="en-GB" dirty="0" smtClean="0"/>
            <a:t>Improvements</a:t>
          </a:r>
          <a:endParaRPr lang="en-GB" dirty="0"/>
        </a:p>
      </dgm:t>
    </dgm:pt>
    <dgm:pt modelId="{44423524-16A5-40BE-9DAC-4DBA1192799B}" type="parTrans" cxnId="{4D9FAB01-997D-4D9D-A9E2-52BB0B8E9875}">
      <dgm:prSet/>
      <dgm:spPr/>
      <dgm:t>
        <a:bodyPr/>
        <a:lstStyle/>
        <a:p>
          <a:endParaRPr lang="en-GB"/>
        </a:p>
      </dgm:t>
    </dgm:pt>
    <dgm:pt modelId="{C0E9C051-CBF6-4257-850C-03ED92EC1369}" type="sibTrans" cxnId="{4D9FAB01-997D-4D9D-A9E2-52BB0B8E9875}">
      <dgm:prSet/>
      <dgm:spPr/>
      <dgm:t>
        <a:bodyPr/>
        <a:lstStyle/>
        <a:p>
          <a:endParaRPr lang="en-GB"/>
        </a:p>
      </dgm:t>
    </dgm:pt>
    <dgm:pt modelId="{C82054A8-408C-410B-B517-0AC30D5A96C5}" type="pres">
      <dgm:prSet presAssocID="{68D6D739-BDBE-4671-BC93-98E328DE895C}" presName="CompostProcess" presStyleCnt="0">
        <dgm:presLayoutVars>
          <dgm:dir/>
          <dgm:resizeHandles val="exact"/>
        </dgm:presLayoutVars>
      </dgm:prSet>
      <dgm:spPr/>
    </dgm:pt>
    <dgm:pt modelId="{E688DF01-3C6D-4F9F-9E1B-3BEBF75EE18D}" type="pres">
      <dgm:prSet presAssocID="{68D6D739-BDBE-4671-BC93-98E328DE895C}" presName="arrow" presStyleLbl="bgShp" presStyleIdx="0" presStyleCnt="1"/>
      <dgm:spPr/>
    </dgm:pt>
    <dgm:pt modelId="{E01B2AE8-56B3-4FD4-B569-875102C12D7A}" type="pres">
      <dgm:prSet presAssocID="{68D6D739-BDBE-4671-BC93-98E328DE895C}" presName="linearProcess" presStyleCnt="0"/>
      <dgm:spPr/>
    </dgm:pt>
    <dgm:pt modelId="{7DDACC74-2AB0-49BD-AE0B-527C425BDE7A}" type="pres">
      <dgm:prSet presAssocID="{D13327A9-03C1-4B03-92F0-22678F8E1A61}" presName="textNode" presStyleLbl="node1" presStyleIdx="0" presStyleCnt="3">
        <dgm:presLayoutVars>
          <dgm:bulletEnabled val="1"/>
        </dgm:presLayoutVars>
      </dgm:prSet>
      <dgm:spPr/>
      <dgm:t>
        <a:bodyPr/>
        <a:lstStyle/>
        <a:p>
          <a:endParaRPr lang="en-GB"/>
        </a:p>
      </dgm:t>
    </dgm:pt>
    <dgm:pt modelId="{DADD464A-EB45-4673-B93A-EC37425370E3}" type="pres">
      <dgm:prSet presAssocID="{98CE1052-A71D-4115-A8BE-A01B4B40282B}" presName="sibTrans" presStyleCnt="0"/>
      <dgm:spPr/>
    </dgm:pt>
    <dgm:pt modelId="{4E09AF12-B4D3-4E00-9028-AB40F1A8C23B}" type="pres">
      <dgm:prSet presAssocID="{68180673-CAF6-40CB-9AC7-218B2B4FD5E7}" presName="textNode" presStyleLbl="node1" presStyleIdx="1" presStyleCnt="3">
        <dgm:presLayoutVars>
          <dgm:bulletEnabled val="1"/>
        </dgm:presLayoutVars>
      </dgm:prSet>
      <dgm:spPr/>
      <dgm:t>
        <a:bodyPr/>
        <a:lstStyle/>
        <a:p>
          <a:endParaRPr lang="en-GB"/>
        </a:p>
      </dgm:t>
    </dgm:pt>
    <dgm:pt modelId="{E7A5F1B0-97FA-409D-8C05-05F132C766E8}" type="pres">
      <dgm:prSet presAssocID="{0FCD27C1-4B80-41F3-8714-7D6B58B5206E}" presName="sibTrans" presStyleCnt="0"/>
      <dgm:spPr/>
    </dgm:pt>
    <dgm:pt modelId="{CDB6E120-3C4B-4B0E-8A0F-83FAA51BF397}" type="pres">
      <dgm:prSet presAssocID="{4717962F-93B9-491C-AE03-64C4783B4DC3}" presName="textNode" presStyleLbl="node1" presStyleIdx="2" presStyleCnt="3">
        <dgm:presLayoutVars>
          <dgm:bulletEnabled val="1"/>
        </dgm:presLayoutVars>
      </dgm:prSet>
      <dgm:spPr/>
      <dgm:t>
        <a:bodyPr/>
        <a:lstStyle/>
        <a:p>
          <a:endParaRPr lang="en-GB"/>
        </a:p>
      </dgm:t>
    </dgm:pt>
  </dgm:ptLst>
  <dgm:cxnLst>
    <dgm:cxn modelId="{86F6C897-514E-471C-8633-144C2B9BEB68}" type="presOf" srcId="{68180673-CAF6-40CB-9AC7-218B2B4FD5E7}" destId="{4E09AF12-B4D3-4E00-9028-AB40F1A8C23B}" srcOrd="0" destOrd="0" presId="urn:microsoft.com/office/officeart/2005/8/layout/hProcess9"/>
    <dgm:cxn modelId="{E79E29E6-092D-40FC-81AC-B4CE7A12682A}" srcId="{68D6D739-BDBE-4671-BC93-98E328DE895C}" destId="{68180673-CAF6-40CB-9AC7-218B2B4FD5E7}" srcOrd="1" destOrd="0" parTransId="{AD3795CE-BC03-4DAF-B373-B47B6A0E5540}" sibTransId="{0FCD27C1-4B80-41F3-8714-7D6B58B5206E}"/>
    <dgm:cxn modelId="{90664577-7A6D-47F0-8CD0-56F2E8AAE338}" type="presOf" srcId="{68D6D739-BDBE-4671-BC93-98E328DE895C}" destId="{C82054A8-408C-410B-B517-0AC30D5A96C5}" srcOrd="0" destOrd="0" presId="urn:microsoft.com/office/officeart/2005/8/layout/hProcess9"/>
    <dgm:cxn modelId="{E8181736-4514-489F-85F4-0D4A166A9CE1}" srcId="{68D6D739-BDBE-4671-BC93-98E328DE895C}" destId="{D13327A9-03C1-4B03-92F0-22678F8E1A61}" srcOrd="0" destOrd="0" parTransId="{6F51BD3C-0DC1-4E3F-8652-FAFA10A40CD8}" sibTransId="{98CE1052-A71D-4115-A8BE-A01B4B40282B}"/>
    <dgm:cxn modelId="{4D9FAB01-997D-4D9D-A9E2-52BB0B8E9875}" srcId="{68D6D739-BDBE-4671-BC93-98E328DE895C}" destId="{4717962F-93B9-491C-AE03-64C4783B4DC3}" srcOrd="2" destOrd="0" parTransId="{44423524-16A5-40BE-9DAC-4DBA1192799B}" sibTransId="{C0E9C051-CBF6-4257-850C-03ED92EC1369}"/>
    <dgm:cxn modelId="{6F63B2E1-648E-48BE-AD6E-4CE447A0982C}" type="presOf" srcId="{D13327A9-03C1-4B03-92F0-22678F8E1A61}" destId="{7DDACC74-2AB0-49BD-AE0B-527C425BDE7A}" srcOrd="0" destOrd="0" presId="urn:microsoft.com/office/officeart/2005/8/layout/hProcess9"/>
    <dgm:cxn modelId="{25EECD12-6B67-4B51-B5A2-0F1E161AB708}" type="presOf" srcId="{4717962F-93B9-491C-AE03-64C4783B4DC3}" destId="{CDB6E120-3C4B-4B0E-8A0F-83FAA51BF397}" srcOrd="0" destOrd="0" presId="urn:microsoft.com/office/officeart/2005/8/layout/hProcess9"/>
    <dgm:cxn modelId="{B3AE454F-BBDE-4B6F-A810-DA81F2423FD3}" type="presParOf" srcId="{C82054A8-408C-410B-B517-0AC30D5A96C5}" destId="{E688DF01-3C6D-4F9F-9E1B-3BEBF75EE18D}" srcOrd="0" destOrd="0" presId="urn:microsoft.com/office/officeart/2005/8/layout/hProcess9"/>
    <dgm:cxn modelId="{827DAB9D-1DF1-46D5-B821-9CEC50595D3F}" type="presParOf" srcId="{C82054A8-408C-410B-B517-0AC30D5A96C5}" destId="{E01B2AE8-56B3-4FD4-B569-875102C12D7A}" srcOrd="1" destOrd="0" presId="urn:microsoft.com/office/officeart/2005/8/layout/hProcess9"/>
    <dgm:cxn modelId="{82302D30-0E22-4F06-9810-55536BF8023A}" type="presParOf" srcId="{E01B2AE8-56B3-4FD4-B569-875102C12D7A}" destId="{7DDACC74-2AB0-49BD-AE0B-527C425BDE7A}" srcOrd="0" destOrd="0" presId="urn:microsoft.com/office/officeart/2005/8/layout/hProcess9"/>
    <dgm:cxn modelId="{AF115081-E682-4064-8862-FB8E4FAD230D}" type="presParOf" srcId="{E01B2AE8-56B3-4FD4-B569-875102C12D7A}" destId="{DADD464A-EB45-4673-B93A-EC37425370E3}" srcOrd="1" destOrd="0" presId="urn:microsoft.com/office/officeart/2005/8/layout/hProcess9"/>
    <dgm:cxn modelId="{988A8E8F-76A9-41D7-BD81-ABF585E3A896}" type="presParOf" srcId="{E01B2AE8-56B3-4FD4-B569-875102C12D7A}" destId="{4E09AF12-B4D3-4E00-9028-AB40F1A8C23B}" srcOrd="2" destOrd="0" presId="urn:microsoft.com/office/officeart/2005/8/layout/hProcess9"/>
    <dgm:cxn modelId="{F560761D-B49C-405B-A0AA-C9CC18B15393}" type="presParOf" srcId="{E01B2AE8-56B3-4FD4-B569-875102C12D7A}" destId="{E7A5F1B0-97FA-409D-8C05-05F132C766E8}" srcOrd="3" destOrd="0" presId="urn:microsoft.com/office/officeart/2005/8/layout/hProcess9"/>
    <dgm:cxn modelId="{CF85C675-C584-48F4-99A8-4C19FED01068}" type="presParOf" srcId="{E01B2AE8-56B3-4FD4-B569-875102C12D7A}" destId="{CDB6E120-3C4B-4B0E-8A0F-83FAA51BF397}"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D6D739-BDBE-4671-BC93-98E328DE895C}" type="doc">
      <dgm:prSet loTypeId="urn:microsoft.com/office/officeart/2005/8/layout/hProcess9" loCatId="process" qsTypeId="urn:microsoft.com/office/officeart/2005/8/quickstyle/simple1" qsCatId="simple" csTypeId="urn:microsoft.com/office/officeart/2005/8/colors/accent1_2" csCatId="accent1" phldr="1"/>
      <dgm:spPr/>
    </dgm:pt>
    <dgm:pt modelId="{D13327A9-03C1-4B03-92F0-22678F8E1A61}">
      <dgm:prSet phldrT="[Text]"/>
      <dgm:spPr>
        <a:solidFill>
          <a:schemeClr val="accent1">
            <a:hueOff val="0"/>
            <a:satOff val="0"/>
            <a:lumOff val="0"/>
            <a:alpha val="50000"/>
          </a:schemeClr>
        </a:solidFill>
      </dgm:spPr>
      <dgm:t>
        <a:bodyPr/>
        <a:lstStyle/>
        <a:p>
          <a:r>
            <a:rPr lang="en-GB" dirty="0" smtClean="0"/>
            <a:t>As-Is</a:t>
          </a:r>
          <a:endParaRPr lang="en-GB" dirty="0"/>
        </a:p>
      </dgm:t>
    </dgm:pt>
    <dgm:pt modelId="{6F51BD3C-0DC1-4E3F-8652-FAFA10A40CD8}" type="parTrans" cxnId="{E8181736-4514-489F-85F4-0D4A166A9CE1}">
      <dgm:prSet/>
      <dgm:spPr/>
      <dgm:t>
        <a:bodyPr/>
        <a:lstStyle/>
        <a:p>
          <a:endParaRPr lang="en-GB"/>
        </a:p>
      </dgm:t>
    </dgm:pt>
    <dgm:pt modelId="{98CE1052-A71D-4115-A8BE-A01B4B40282B}" type="sibTrans" cxnId="{E8181736-4514-489F-85F4-0D4A166A9CE1}">
      <dgm:prSet/>
      <dgm:spPr/>
      <dgm:t>
        <a:bodyPr/>
        <a:lstStyle/>
        <a:p>
          <a:endParaRPr lang="en-GB"/>
        </a:p>
      </dgm:t>
    </dgm:pt>
    <dgm:pt modelId="{68180673-CAF6-40CB-9AC7-218B2B4FD5E7}">
      <dgm:prSet phldrT="[Text]"/>
      <dgm:spPr>
        <a:solidFill>
          <a:schemeClr val="accent1">
            <a:hueOff val="0"/>
            <a:satOff val="0"/>
            <a:lumOff val="0"/>
            <a:alpha val="50000"/>
          </a:schemeClr>
        </a:solidFill>
      </dgm:spPr>
      <dgm:t>
        <a:bodyPr/>
        <a:lstStyle/>
        <a:p>
          <a:r>
            <a:rPr lang="en-GB" dirty="0" smtClean="0"/>
            <a:t>To-Be</a:t>
          </a:r>
          <a:endParaRPr lang="en-GB" dirty="0"/>
        </a:p>
      </dgm:t>
    </dgm:pt>
    <dgm:pt modelId="{AD3795CE-BC03-4DAF-B373-B47B6A0E5540}" type="parTrans" cxnId="{E79E29E6-092D-40FC-81AC-B4CE7A12682A}">
      <dgm:prSet/>
      <dgm:spPr/>
      <dgm:t>
        <a:bodyPr/>
        <a:lstStyle/>
        <a:p>
          <a:endParaRPr lang="en-GB"/>
        </a:p>
      </dgm:t>
    </dgm:pt>
    <dgm:pt modelId="{0FCD27C1-4B80-41F3-8714-7D6B58B5206E}" type="sibTrans" cxnId="{E79E29E6-092D-40FC-81AC-B4CE7A12682A}">
      <dgm:prSet/>
      <dgm:spPr/>
      <dgm:t>
        <a:bodyPr/>
        <a:lstStyle/>
        <a:p>
          <a:endParaRPr lang="en-GB"/>
        </a:p>
      </dgm:t>
    </dgm:pt>
    <dgm:pt modelId="{4717962F-93B9-491C-AE03-64C4783B4DC3}">
      <dgm:prSet phldrT="[Text]"/>
      <dgm:spPr>
        <a:solidFill>
          <a:schemeClr val="accent1">
            <a:hueOff val="0"/>
            <a:satOff val="0"/>
            <a:lumOff val="0"/>
          </a:schemeClr>
        </a:solidFill>
      </dgm:spPr>
      <dgm:t>
        <a:bodyPr/>
        <a:lstStyle/>
        <a:p>
          <a:r>
            <a:rPr lang="en-GB" dirty="0" smtClean="0"/>
            <a:t>Improvements</a:t>
          </a:r>
          <a:endParaRPr lang="en-GB" dirty="0"/>
        </a:p>
      </dgm:t>
    </dgm:pt>
    <dgm:pt modelId="{44423524-16A5-40BE-9DAC-4DBA1192799B}" type="parTrans" cxnId="{4D9FAB01-997D-4D9D-A9E2-52BB0B8E9875}">
      <dgm:prSet/>
      <dgm:spPr/>
      <dgm:t>
        <a:bodyPr/>
        <a:lstStyle/>
        <a:p>
          <a:endParaRPr lang="en-GB"/>
        </a:p>
      </dgm:t>
    </dgm:pt>
    <dgm:pt modelId="{C0E9C051-CBF6-4257-850C-03ED92EC1369}" type="sibTrans" cxnId="{4D9FAB01-997D-4D9D-A9E2-52BB0B8E9875}">
      <dgm:prSet/>
      <dgm:spPr/>
      <dgm:t>
        <a:bodyPr/>
        <a:lstStyle/>
        <a:p>
          <a:endParaRPr lang="en-GB"/>
        </a:p>
      </dgm:t>
    </dgm:pt>
    <dgm:pt modelId="{C82054A8-408C-410B-B517-0AC30D5A96C5}" type="pres">
      <dgm:prSet presAssocID="{68D6D739-BDBE-4671-BC93-98E328DE895C}" presName="CompostProcess" presStyleCnt="0">
        <dgm:presLayoutVars>
          <dgm:dir/>
          <dgm:resizeHandles val="exact"/>
        </dgm:presLayoutVars>
      </dgm:prSet>
      <dgm:spPr/>
    </dgm:pt>
    <dgm:pt modelId="{E688DF01-3C6D-4F9F-9E1B-3BEBF75EE18D}" type="pres">
      <dgm:prSet presAssocID="{68D6D739-BDBE-4671-BC93-98E328DE895C}" presName="arrow" presStyleLbl="bgShp" presStyleIdx="0" presStyleCnt="1"/>
      <dgm:spPr/>
    </dgm:pt>
    <dgm:pt modelId="{E01B2AE8-56B3-4FD4-B569-875102C12D7A}" type="pres">
      <dgm:prSet presAssocID="{68D6D739-BDBE-4671-BC93-98E328DE895C}" presName="linearProcess" presStyleCnt="0"/>
      <dgm:spPr/>
    </dgm:pt>
    <dgm:pt modelId="{7DDACC74-2AB0-49BD-AE0B-527C425BDE7A}" type="pres">
      <dgm:prSet presAssocID="{D13327A9-03C1-4B03-92F0-22678F8E1A61}" presName="textNode" presStyleLbl="node1" presStyleIdx="0" presStyleCnt="3">
        <dgm:presLayoutVars>
          <dgm:bulletEnabled val="1"/>
        </dgm:presLayoutVars>
      </dgm:prSet>
      <dgm:spPr/>
      <dgm:t>
        <a:bodyPr/>
        <a:lstStyle/>
        <a:p>
          <a:endParaRPr lang="en-GB"/>
        </a:p>
      </dgm:t>
    </dgm:pt>
    <dgm:pt modelId="{DADD464A-EB45-4673-B93A-EC37425370E3}" type="pres">
      <dgm:prSet presAssocID="{98CE1052-A71D-4115-A8BE-A01B4B40282B}" presName="sibTrans" presStyleCnt="0"/>
      <dgm:spPr/>
    </dgm:pt>
    <dgm:pt modelId="{4E09AF12-B4D3-4E00-9028-AB40F1A8C23B}" type="pres">
      <dgm:prSet presAssocID="{68180673-CAF6-40CB-9AC7-218B2B4FD5E7}" presName="textNode" presStyleLbl="node1" presStyleIdx="1" presStyleCnt="3">
        <dgm:presLayoutVars>
          <dgm:bulletEnabled val="1"/>
        </dgm:presLayoutVars>
      </dgm:prSet>
      <dgm:spPr/>
      <dgm:t>
        <a:bodyPr/>
        <a:lstStyle/>
        <a:p>
          <a:endParaRPr lang="en-GB"/>
        </a:p>
      </dgm:t>
    </dgm:pt>
    <dgm:pt modelId="{E7A5F1B0-97FA-409D-8C05-05F132C766E8}" type="pres">
      <dgm:prSet presAssocID="{0FCD27C1-4B80-41F3-8714-7D6B58B5206E}" presName="sibTrans" presStyleCnt="0"/>
      <dgm:spPr/>
    </dgm:pt>
    <dgm:pt modelId="{CDB6E120-3C4B-4B0E-8A0F-83FAA51BF397}" type="pres">
      <dgm:prSet presAssocID="{4717962F-93B9-491C-AE03-64C4783B4DC3}" presName="textNode" presStyleLbl="node1" presStyleIdx="2" presStyleCnt="3">
        <dgm:presLayoutVars>
          <dgm:bulletEnabled val="1"/>
        </dgm:presLayoutVars>
      </dgm:prSet>
      <dgm:spPr/>
      <dgm:t>
        <a:bodyPr/>
        <a:lstStyle/>
        <a:p>
          <a:endParaRPr lang="en-GB"/>
        </a:p>
      </dgm:t>
    </dgm:pt>
  </dgm:ptLst>
  <dgm:cxnLst>
    <dgm:cxn modelId="{4FA4B408-ADF3-486F-B362-FC7E4149B513}" type="presOf" srcId="{D13327A9-03C1-4B03-92F0-22678F8E1A61}" destId="{7DDACC74-2AB0-49BD-AE0B-527C425BDE7A}" srcOrd="0" destOrd="0" presId="urn:microsoft.com/office/officeart/2005/8/layout/hProcess9"/>
    <dgm:cxn modelId="{ADC8DC63-8F4E-4D9B-BB2A-5BBF12D0B151}" type="presOf" srcId="{68D6D739-BDBE-4671-BC93-98E328DE895C}" destId="{C82054A8-408C-410B-B517-0AC30D5A96C5}" srcOrd="0" destOrd="0" presId="urn:microsoft.com/office/officeart/2005/8/layout/hProcess9"/>
    <dgm:cxn modelId="{E79E29E6-092D-40FC-81AC-B4CE7A12682A}" srcId="{68D6D739-BDBE-4671-BC93-98E328DE895C}" destId="{68180673-CAF6-40CB-9AC7-218B2B4FD5E7}" srcOrd="1" destOrd="0" parTransId="{AD3795CE-BC03-4DAF-B373-B47B6A0E5540}" sibTransId="{0FCD27C1-4B80-41F3-8714-7D6B58B5206E}"/>
    <dgm:cxn modelId="{AD0ABCCD-FC1F-429B-A7A5-4488A7996A94}" type="presOf" srcId="{4717962F-93B9-491C-AE03-64C4783B4DC3}" destId="{CDB6E120-3C4B-4B0E-8A0F-83FAA51BF397}" srcOrd="0" destOrd="0" presId="urn:microsoft.com/office/officeart/2005/8/layout/hProcess9"/>
    <dgm:cxn modelId="{E8181736-4514-489F-85F4-0D4A166A9CE1}" srcId="{68D6D739-BDBE-4671-BC93-98E328DE895C}" destId="{D13327A9-03C1-4B03-92F0-22678F8E1A61}" srcOrd="0" destOrd="0" parTransId="{6F51BD3C-0DC1-4E3F-8652-FAFA10A40CD8}" sibTransId="{98CE1052-A71D-4115-A8BE-A01B4B40282B}"/>
    <dgm:cxn modelId="{4D9FAB01-997D-4D9D-A9E2-52BB0B8E9875}" srcId="{68D6D739-BDBE-4671-BC93-98E328DE895C}" destId="{4717962F-93B9-491C-AE03-64C4783B4DC3}" srcOrd="2" destOrd="0" parTransId="{44423524-16A5-40BE-9DAC-4DBA1192799B}" sibTransId="{C0E9C051-CBF6-4257-850C-03ED92EC1369}"/>
    <dgm:cxn modelId="{E0F5CB08-699E-40D6-9BD7-4194118512F7}" type="presOf" srcId="{68180673-CAF6-40CB-9AC7-218B2B4FD5E7}" destId="{4E09AF12-B4D3-4E00-9028-AB40F1A8C23B}" srcOrd="0" destOrd="0" presId="urn:microsoft.com/office/officeart/2005/8/layout/hProcess9"/>
    <dgm:cxn modelId="{2DE4B492-2E6B-439F-A5AE-7B016C567250}" type="presParOf" srcId="{C82054A8-408C-410B-B517-0AC30D5A96C5}" destId="{E688DF01-3C6D-4F9F-9E1B-3BEBF75EE18D}" srcOrd="0" destOrd="0" presId="urn:microsoft.com/office/officeart/2005/8/layout/hProcess9"/>
    <dgm:cxn modelId="{0755F10C-47C3-43DB-8478-158793D539E2}" type="presParOf" srcId="{C82054A8-408C-410B-B517-0AC30D5A96C5}" destId="{E01B2AE8-56B3-4FD4-B569-875102C12D7A}" srcOrd="1" destOrd="0" presId="urn:microsoft.com/office/officeart/2005/8/layout/hProcess9"/>
    <dgm:cxn modelId="{18A0BA54-2E67-4756-B443-1A6AA59E9BF8}" type="presParOf" srcId="{E01B2AE8-56B3-4FD4-B569-875102C12D7A}" destId="{7DDACC74-2AB0-49BD-AE0B-527C425BDE7A}" srcOrd="0" destOrd="0" presId="urn:microsoft.com/office/officeart/2005/8/layout/hProcess9"/>
    <dgm:cxn modelId="{396B6E86-9CEC-4B1E-AF96-ADDAD05E1A4A}" type="presParOf" srcId="{E01B2AE8-56B3-4FD4-B569-875102C12D7A}" destId="{DADD464A-EB45-4673-B93A-EC37425370E3}" srcOrd="1" destOrd="0" presId="urn:microsoft.com/office/officeart/2005/8/layout/hProcess9"/>
    <dgm:cxn modelId="{A66598C5-09E7-43AF-8AC4-D249F8C65BA8}" type="presParOf" srcId="{E01B2AE8-56B3-4FD4-B569-875102C12D7A}" destId="{4E09AF12-B4D3-4E00-9028-AB40F1A8C23B}" srcOrd="2" destOrd="0" presId="urn:microsoft.com/office/officeart/2005/8/layout/hProcess9"/>
    <dgm:cxn modelId="{5888895A-147C-40AE-88CF-BB042F31DDFA}" type="presParOf" srcId="{E01B2AE8-56B3-4FD4-B569-875102C12D7A}" destId="{E7A5F1B0-97FA-409D-8C05-05F132C766E8}" srcOrd="3" destOrd="0" presId="urn:microsoft.com/office/officeart/2005/8/layout/hProcess9"/>
    <dgm:cxn modelId="{3DD2D353-3A0B-4696-A227-91C53E651C7A}" type="presParOf" srcId="{E01B2AE8-56B3-4FD4-B569-875102C12D7A}" destId="{CDB6E120-3C4B-4B0E-8A0F-83FAA51BF397}"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A34FA8-4F06-4990-8940-A37DC98AE340}" type="doc">
      <dgm:prSet loTypeId="urn:microsoft.com/office/officeart/2005/8/layout/venn1" loCatId="relationship" qsTypeId="urn:microsoft.com/office/officeart/2005/8/quickstyle/simple1" qsCatId="simple" csTypeId="urn:microsoft.com/office/officeart/2005/8/colors/colorful2" csCatId="colorful"/>
      <dgm:spPr/>
      <dgm:t>
        <a:bodyPr/>
        <a:lstStyle/>
        <a:p>
          <a:endParaRPr lang="en-GB"/>
        </a:p>
      </dgm:t>
    </dgm:pt>
    <dgm:pt modelId="{9851CE86-8C52-48B4-94C8-D0B108FC1379}">
      <dgm:prSet/>
      <dgm:spPr/>
      <dgm:t>
        <a:bodyPr/>
        <a:lstStyle/>
        <a:p>
          <a:pPr rtl="0"/>
          <a:r>
            <a:rPr lang="en-US" b="0" i="0" baseline="0" smtClean="0"/>
            <a:t>software design security review</a:t>
          </a:r>
          <a:endParaRPr lang="en-GB"/>
        </a:p>
      </dgm:t>
    </dgm:pt>
    <dgm:pt modelId="{A8959DF2-4C22-4364-B80D-5B70EDF3E6EE}" type="parTrans" cxnId="{57C9131B-AA54-4FC3-A2CC-D804CC1DAE55}">
      <dgm:prSet/>
      <dgm:spPr/>
      <dgm:t>
        <a:bodyPr/>
        <a:lstStyle/>
        <a:p>
          <a:endParaRPr lang="en-GB"/>
        </a:p>
      </dgm:t>
    </dgm:pt>
    <dgm:pt modelId="{DDD3412C-99FF-4E0B-AEA9-C32E175E985F}" type="sibTrans" cxnId="{57C9131B-AA54-4FC3-A2CC-D804CC1DAE55}">
      <dgm:prSet/>
      <dgm:spPr/>
      <dgm:t>
        <a:bodyPr/>
        <a:lstStyle/>
        <a:p>
          <a:endParaRPr lang="en-GB"/>
        </a:p>
      </dgm:t>
    </dgm:pt>
    <dgm:pt modelId="{07994192-7753-41B6-A98C-701E435D0CD6}">
      <dgm:prSet/>
      <dgm:spPr/>
      <dgm:t>
        <a:bodyPr/>
        <a:lstStyle/>
        <a:p>
          <a:pPr rtl="0"/>
          <a:r>
            <a:rPr lang="en-US" b="0" i="0" baseline="0" smtClean="0"/>
            <a:t>ensure known risks are covered</a:t>
          </a:r>
          <a:endParaRPr lang="en-GB"/>
        </a:p>
      </dgm:t>
    </dgm:pt>
    <dgm:pt modelId="{C3000555-C54D-408B-BCFB-FC65C6DDC35B}" type="parTrans" cxnId="{27E6A6C1-B48E-4974-A277-C001FC043279}">
      <dgm:prSet/>
      <dgm:spPr/>
      <dgm:t>
        <a:bodyPr/>
        <a:lstStyle/>
        <a:p>
          <a:endParaRPr lang="en-GB"/>
        </a:p>
      </dgm:t>
    </dgm:pt>
    <dgm:pt modelId="{E246781B-F34C-475E-8630-7E5513C60320}" type="sibTrans" cxnId="{27E6A6C1-B48E-4974-A277-C001FC043279}">
      <dgm:prSet/>
      <dgm:spPr/>
      <dgm:t>
        <a:bodyPr/>
        <a:lstStyle/>
        <a:p>
          <a:endParaRPr lang="en-GB"/>
        </a:p>
      </dgm:t>
    </dgm:pt>
    <dgm:pt modelId="{7B4D6DE2-27FD-4736-BD66-B00C745B92A9}">
      <dgm:prSet/>
      <dgm:spPr/>
      <dgm:t>
        <a:bodyPr/>
        <a:lstStyle/>
        <a:p>
          <a:pPr rtl="0"/>
          <a:r>
            <a:rPr lang="en-US" b="0" i="0" baseline="0" smtClean="0"/>
            <a:t>cross-check security design best practices </a:t>
          </a:r>
          <a:endParaRPr lang="en-GB"/>
        </a:p>
      </dgm:t>
    </dgm:pt>
    <dgm:pt modelId="{C4C4642D-8D3F-45FA-9D68-A9B31166F8FE}" type="parTrans" cxnId="{EB58AFE6-A640-4B73-ACE8-3862B8BAEA87}">
      <dgm:prSet/>
      <dgm:spPr/>
      <dgm:t>
        <a:bodyPr/>
        <a:lstStyle/>
        <a:p>
          <a:endParaRPr lang="en-GB"/>
        </a:p>
      </dgm:t>
    </dgm:pt>
    <dgm:pt modelId="{769E0A02-2B9C-4804-BD88-2708E32C3F10}" type="sibTrans" cxnId="{EB58AFE6-A640-4B73-ACE8-3862B8BAEA87}">
      <dgm:prSet/>
      <dgm:spPr/>
      <dgm:t>
        <a:bodyPr/>
        <a:lstStyle/>
        <a:p>
          <a:endParaRPr lang="en-GB"/>
        </a:p>
      </dgm:t>
    </dgm:pt>
    <dgm:pt modelId="{225007C1-7BEB-4FFD-8BAD-9E9F7A34D074}" type="pres">
      <dgm:prSet presAssocID="{AFA34FA8-4F06-4990-8940-A37DC98AE340}" presName="compositeShape" presStyleCnt="0">
        <dgm:presLayoutVars>
          <dgm:chMax val="7"/>
          <dgm:dir/>
          <dgm:resizeHandles val="exact"/>
        </dgm:presLayoutVars>
      </dgm:prSet>
      <dgm:spPr/>
      <dgm:t>
        <a:bodyPr/>
        <a:lstStyle/>
        <a:p>
          <a:endParaRPr lang="en-GB"/>
        </a:p>
      </dgm:t>
    </dgm:pt>
    <dgm:pt modelId="{195E9189-E166-41D4-AB21-23588C7BF39F}" type="pres">
      <dgm:prSet presAssocID="{9851CE86-8C52-48B4-94C8-D0B108FC1379}" presName="circ1" presStyleLbl="vennNode1" presStyleIdx="0" presStyleCnt="3"/>
      <dgm:spPr/>
      <dgm:t>
        <a:bodyPr/>
        <a:lstStyle/>
        <a:p>
          <a:endParaRPr lang="en-GB"/>
        </a:p>
      </dgm:t>
    </dgm:pt>
    <dgm:pt modelId="{C425BB34-0600-4A4B-842D-4633BD118C6B}" type="pres">
      <dgm:prSet presAssocID="{9851CE86-8C52-48B4-94C8-D0B108FC1379}" presName="circ1Tx" presStyleLbl="revTx" presStyleIdx="0" presStyleCnt="0">
        <dgm:presLayoutVars>
          <dgm:chMax val="0"/>
          <dgm:chPref val="0"/>
          <dgm:bulletEnabled val="1"/>
        </dgm:presLayoutVars>
      </dgm:prSet>
      <dgm:spPr/>
      <dgm:t>
        <a:bodyPr/>
        <a:lstStyle/>
        <a:p>
          <a:endParaRPr lang="en-GB"/>
        </a:p>
      </dgm:t>
    </dgm:pt>
    <dgm:pt modelId="{33ED9570-CAF1-49E7-8DC2-9D8DB55977CE}" type="pres">
      <dgm:prSet presAssocID="{07994192-7753-41B6-A98C-701E435D0CD6}" presName="circ2" presStyleLbl="vennNode1" presStyleIdx="1" presStyleCnt="3"/>
      <dgm:spPr/>
      <dgm:t>
        <a:bodyPr/>
        <a:lstStyle/>
        <a:p>
          <a:endParaRPr lang="en-GB"/>
        </a:p>
      </dgm:t>
    </dgm:pt>
    <dgm:pt modelId="{0E7A58FD-F958-4C91-9967-F86624F53B7F}" type="pres">
      <dgm:prSet presAssocID="{07994192-7753-41B6-A98C-701E435D0CD6}" presName="circ2Tx" presStyleLbl="revTx" presStyleIdx="0" presStyleCnt="0">
        <dgm:presLayoutVars>
          <dgm:chMax val="0"/>
          <dgm:chPref val="0"/>
          <dgm:bulletEnabled val="1"/>
        </dgm:presLayoutVars>
      </dgm:prSet>
      <dgm:spPr/>
      <dgm:t>
        <a:bodyPr/>
        <a:lstStyle/>
        <a:p>
          <a:endParaRPr lang="en-GB"/>
        </a:p>
      </dgm:t>
    </dgm:pt>
    <dgm:pt modelId="{67CF57BE-D2A7-43DE-B34F-0748ED1A03DE}" type="pres">
      <dgm:prSet presAssocID="{7B4D6DE2-27FD-4736-BD66-B00C745B92A9}" presName="circ3" presStyleLbl="vennNode1" presStyleIdx="2" presStyleCnt="3"/>
      <dgm:spPr/>
      <dgm:t>
        <a:bodyPr/>
        <a:lstStyle/>
        <a:p>
          <a:endParaRPr lang="en-GB"/>
        </a:p>
      </dgm:t>
    </dgm:pt>
    <dgm:pt modelId="{6D7045FD-6902-433C-B881-3E011EB94144}" type="pres">
      <dgm:prSet presAssocID="{7B4D6DE2-27FD-4736-BD66-B00C745B92A9}" presName="circ3Tx" presStyleLbl="revTx" presStyleIdx="0" presStyleCnt="0">
        <dgm:presLayoutVars>
          <dgm:chMax val="0"/>
          <dgm:chPref val="0"/>
          <dgm:bulletEnabled val="1"/>
        </dgm:presLayoutVars>
      </dgm:prSet>
      <dgm:spPr/>
      <dgm:t>
        <a:bodyPr/>
        <a:lstStyle/>
        <a:p>
          <a:endParaRPr lang="en-GB"/>
        </a:p>
      </dgm:t>
    </dgm:pt>
  </dgm:ptLst>
  <dgm:cxnLst>
    <dgm:cxn modelId="{59B677F0-A242-4210-B8A1-13C32E3FCCC9}" type="presOf" srcId="{AFA34FA8-4F06-4990-8940-A37DC98AE340}" destId="{225007C1-7BEB-4FFD-8BAD-9E9F7A34D074}" srcOrd="0" destOrd="0" presId="urn:microsoft.com/office/officeart/2005/8/layout/venn1"/>
    <dgm:cxn modelId="{27E6A6C1-B48E-4974-A277-C001FC043279}" srcId="{AFA34FA8-4F06-4990-8940-A37DC98AE340}" destId="{07994192-7753-41B6-A98C-701E435D0CD6}" srcOrd="1" destOrd="0" parTransId="{C3000555-C54D-408B-BCFB-FC65C6DDC35B}" sibTransId="{E246781B-F34C-475E-8630-7E5513C60320}"/>
    <dgm:cxn modelId="{37C6BD97-676E-451D-B631-52A1D958403F}" type="presOf" srcId="{7B4D6DE2-27FD-4736-BD66-B00C745B92A9}" destId="{6D7045FD-6902-433C-B881-3E011EB94144}" srcOrd="1" destOrd="0" presId="urn:microsoft.com/office/officeart/2005/8/layout/venn1"/>
    <dgm:cxn modelId="{15A354A7-C43F-4158-84E0-C7D29E30EF67}" type="presOf" srcId="{07994192-7753-41B6-A98C-701E435D0CD6}" destId="{0E7A58FD-F958-4C91-9967-F86624F53B7F}" srcOrd="1" destOrd="0" presId="urn:microsoft.com/office/officeart/2005/8/layout/venn1"/>
    <dgm:cxn modelId="{693090D8-64F8-4987-8CE2-E51910F5AE0A}" type="presOf" srcId="{07994192-7753-41B6-A98C-701E435D0CD6}" destId="{33ED9570-CAF1-49E7-8DC2-9D8DB55977CE}" srcOrd="0" destOrd="0" presId="urn:microsoft.com/office/officeart/2005/8/layout/venn1"/>
    <dgm:cxn modelId="{EB58AFE6-A640-4B73-ACE8-3862B8BAEA87}" srcId="{AFA34FA8-4F06-4990-8940-A37DC98AE340}" destId="{7B4D6DE2-27FD-4736-BD66-B00C745B92A9}" srcOrd="2" destOrd="0" parTransId="{C4C4642D-8D3F-45FA-9D68-A9B31166F8FE}" sibTransId="{769E0A02-2B9C-4804-BD88-2708E32C3F10}"/>
    <dgm:cxn modelId="{9E89AF8C-653D-4EA7-8BD0-47AF9856C0DD}" type="presOf" srcId="{9851CE86-8C52-48B4-94C8-D0B108FC1379}" destId="{C425BB34-0600-4A4B-842D-4633BD118C6B}" srcOrd="1" destOrd="0" presId="urn:microsoft.com/office/officeart/2005/8/layout/venn1"/>
    <dgm:cxn modelId="{FFFFA5DA-98DB-46E6-9EE5-9BCA34B777C0}" type="presOf" srcId="{7B4D6DE2-27FD-4736-BD66-B00C745B92A9}" destId="{67CF57BE-D2A7-43DE-B34F-0748ED1A03DE}" srcOrd="0" destOrd="0" presId="urn:microsoft.com/office/officeart/2005/8/layout/venn1"/>
    <dgm:cxn modelId="{D6C3CBEC-5EE4-4697-8C93-D86774F12697}" type="presOf" srcId="{9851CE86-8C52-48B4-94C8-D0B108FC1379}" destId="{195E9189-E166-41D4-AB21-23588C7BF39F}" srcOrd="0" destOrd="0" presId="urn:microsoft.com/office/officeart/2005/8/layout/venn1"/>
    <dgm:cxn modelId="{57C9131B-AA54-4FC3-A2CC-D804CC1DAE55}" srcId="{AFA34FA8-4F06-4990-8940-A37DC98AE340}" destId="{9851CE86-8C52-48B4-94C8-D0B108FC1379}" srcOrd="0" destOrd="0" parTransId="{A8959DF2-4C22-4364-B80D-5B70EDF3E6EE}" sibTransId="{DDD3412C-99FF-4E0B-AEA9-C32E175E985F}"/>
    <dgm:cxn modelId="{47BCF39E-A894-47A7-815C-4468BF38DA08}" type="presParOf" srcId="{225007C1-7BEB-4FFD-8BAD-9E9F7A34D074}" destId="{195E9189-E166-41D4-AB21-23588C7BF39F}" srcOrd="0" destOrd="0" presId="urn:microsoft.com/office/officeart/2005/8/layout/venn1"/>
    <dgm:cxn modelId="{D6A78278-BBB0-425B-86CF-067D9FB2E881}" type="presParOf" srcId="{225007C1-7BEB-4FFD-8BAD-9E9F7A34D074}" destId="{C425BB34-0600-4A4B-842D-4633BD118C6B}" srcOrd="1" destOrd="0" presId="urn:microsoft.com/office/officeart/2005/8/layout/venn1"/>
    <dgm:cxn modelId="{3A171F76-FE1A-4F71-A867-6BC796C9AD91}" type="presParOf" srcId="{225007C1-7BEB-4FFD-8BAD-9E9F7A34D074}" destId="{33ED9570-CAF1-49E7-8DC2-9D8DB55977CE}" srcOrd="2" destOrd="0" presId="urn:microsoft.com/office/officeart/2005/8/layout/venn1"/>
    <dgm:cxn modelId="{6A731E4C-7ECA-432E-BB05-23AC2DEF23F0}" type="presParOf" srcId="{225007C1-7BEB-4FFD-8BAD-9E9F7A34D074}" destId="{0E7A58FD-F958-4C91-9967-F86624F53B7F}" srcOrd="3" destOrd="0" presId="urn:microsoft.com/office/officeart/2005/8/layout/venn1"/>
    <dgm:cxn modelId="{4A3691A8-70F3-4C90-8B46-5689FCD290AD}" type="presParOf" srcId="{225007C1-7BEB-4FFD-8BAD-9E9F7A34D074}" destId="{67CF57BE-D2A7-43DE-B34F-0748ED1A03DE}" srcOrd="4" destOrd="0" presId="urn:microsoft.com/office/officeart/2005/8/layout/venn1"/>
    <dgm:cxn modelId="{567762F2-2A2F-421A-ABE8-5346EEEDD7B8}" type="presParOf" srcId="{225007C1-7BEB-4FFD-8BAD-9E9F7A34D074}" destId="{6D7045FD-6902-433C-B881-3E011EB9414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169D04-4AD2-4BE4-8722-3C16E85073D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EE638D44-69DF-4002-B532-D44DD033E13B}">
      <dgm:prSet/>
      <dgm:spPr/>
      <dgm:t>
        <a:bodyPr/>
        <a:lstStyle/>
        <a:p>
          <a:pPr rtl="0"/>
          <a:r>
            <a:rPr lang="en-GB" b="0" i="0" baseline="0" smtClean="0"/>
            <a:t>Start</a:t>
          </a:r>
          <a:endParaRPr lang="en-GB"/>
        </a:p>
      </dgm:t>
    </dgm:pt>
    <dgm:pt modelId="{C9C3993E-9051-40EB-9CF1-132BDEE7D929}" type="parTrans" cxnId="{97FD8EFC-3290-417E-B63E-9F5747A75608}">
      <dgm:prSet/>
      <dgm:spPr/>
      <dgm:t>
        <a:bodyPr/>
        <a:lstStyle/>
        <a:p>
          <a:endParaRPr lang="en-GB"/>
        </a:p>
      </dgm:t>
    </dgm:pt>
    <dgm:pt modelId="{8E9BDEE7-4FAB-4A4A-A243-CAED6607EB7B}" type="sibTrans" cxnId="{97FD8EFC-3290-417E-B63E-9F5747A75608}">
      <dgm:prSet/>
      <dgm:spPr/>
      <dgm:t>
        <a:bodyPr/>
        <a:lstStyle/>
        <a:p>
          <a:endParaRPr lang="en-GB"/>
        </a:p>
      </dgm:t>
    </dgm:pt>
    <dgm:pt modelId="{30805013-4BDE-4AF5-AC4F-68CCD7033986}">
      <dgm:prSet/>
      <dgm:spPr/>
      <dgm:t>
        <a:bodyPr/>
        <a:lstStyle/>
        <a:p>
          <a:pPr rtl="0"/>
          <a:r>
            <a:rPr lang="en-GB" b="0" i="0" baseline="0" smtClean="0"/>
            <a:t>lightweight checklists</a:t>
          </a:r>
          <a:endParaRPr lang="en-GB"/>
        </a:p>
      </dgm:t>
    </dgm:pt>
    <dgm:pt modelId="{6F6D9483-C615-46C6-BE17-54970A1938F2}" type="parTrans" cxnId="{C3CF0D6C-02DD-4F19-90A8-687125272B36}">
      <dgm:prSet/>
      <dgm:spPr/>
      <dgm:t>
        <a:bodyPr/>
        <a:lstStyle/>
        <a:p>
          <a:endParaRPr lang="en-GB"/>
        </a:p>
      </dgm:t>
    </dgm:pt>
    <dgm:pt modelId="{8E5982CF-8DBD-445E-9779-FAD657978367}" type="sibTrans" cxnId="{C3CF0D6C-02DD-4F19-90A8-687125272B36}">
      <dgm:prSet/>
      <dgm:spPr/>
      <dgm:t>
        <a:bodyPr/>
        <a:lstStyle/>
        <a:p>
          <a:endParaRPr lang="en-GB"/>
        </a:p>
      </dgm:t>
    </dgm:pt>
    <dgm:pt modelId="{3053EC93-5FFD-47B4-A0BD-D6AF195A7F80}">
      <dgm:prSet/>
      <dgm:spPr/>
      <dgm:t>
        <a:bodyPr/>
        <a:lstStyle/>
        <a:p>
          <a:pPr rtl="0"/>
          <a:r>
            <a:rPr lang="nl-BE" b="0" i="0" baseline="0" dirty="0" err="1" smtClean="0"/>
            <a:t>inspect</a:t>
          </a:r>
          <a:r>
            <a:rPr lang="nl-BE" b="0" i="0" baseline="0" dirty="0" smtClean="0"/>
            <a:t> </a:t>
          </a:r>
          <a:r>
            <a:rPr lang="nl-BE" b="0" i="0" baseline="0" dirty="0" err="1" smtClean="0"/>
            <a:t>critical</a:t>
          </a:r>
          <a:r>
            <a:rPr lang="nl-BE" b="0" i="0" baseline="0" dirty="0" smtClean="0"/>
            <a:t> software</a:t>
          </a:r>
          <a:endParaRPr lang="en-GB" dirty="0"/>
        </a:p>
      </dgm:t>
    </dgm:pt>
    <dgm:pt modelId="{2FF36744-9041-4EB8-B77E-16D07E3878DF}" type="parTrans" cxnId="{00AF348E-93B3-4760-A665-CB052E082C3C}">
      <dgm:prSet/>
      <dgm:spPr/>
      <dgm:t>
        <a:bodyPr/>
        <a:lstStyle/>
        <a:p>
          <a:endParaRPr lang="en-GB"/>
        </a:p>
      </dgm:t>
    </dgm:pt>
    <dgm:pt modelId="{37DCEBBA-6911-4866-A246-37312FE8CBB0}" type="sibTrans" cxnId="{00AF348E-93B3-4760-A665-CB052E082C3C}">
      <dgm:prSet/>
      <dgm:spPr/>
      <dgm:t>
        <a:bodyPr/>
        <a:lstStyle/>
        <a:p>
          <a:endParaRPr lang="en-GB"/>
        </a:p>
      </dgm:t>
    </dgm:pt>
    <dgm:pt modelId="{A45C2DC7-CC71-46AB-90B6-F8AF91915A61}">
      <dgm:prSet/>
      <dgm:spPr/>
      <dgm:t>
        <a:bodyPr/>
        <a:lstStyle/>
        <a:p>
          <a:pPr rtl="0"/>
          <a:r>
            <a:rPr lang="nl-BE" b="0" i="0" baseline="0" smtClean="0"/>
            <a:t>Improve</a:t>
          </a:r>
          <a:endParaRPr lang="en-GB"/>
        </a:p>
      </dgm:t>
    </dgm:pt>
    <dgm:pt modelId="{29526549-C59A-4109-BD2C-B55B3B64915E}" type="parTrans" cxnId="{ECC767CA-F066-489F-A23A-651BCC58D0AA}">
      <dgm:prSet/>
      <dgm:spPr/>
      <dgm:t>
        <a:bodyPr/>
        <a:lstStyle/>
        <a:p>
          <a:endParaRPr lang="en-GB"/>
        </a:p>
      </dgm:t>
    </dgm:pt>
    <dgm:pt modelId="{8E2B40B5-1205-41B4-A6D2-2C556220318C}" type="sibTrans" cxnId="{ECC767CA-F066-489F-A23A-651BCC58D0AA}">
      <dgm:prSet/>
      <dgm:spPr/>
      <dgm:t>
        <a:bodyPr/>
        <a:lstStyle/>
        <a:p>
          <a:endParaRPr lang="en-GB"/>
        </a:p>
      </dgm:t>
    </dgm:pt>
    <dgm:pt modelId="{36A7DB0F-9889-4DAA-80AF-226EB20DF4D2}">
      <dgm:prSet/>
      <dgm:spPr/>
      <dgm:t>
        <a:bodyPr/>
        <a:lstStyle/>
        <a:p>
          <a:pPr rtl="0"/>
          <a:r>
            <a:rPr lang="nl-BE" b="0" i="0" baseline="0" smtClean="0"/>
            <a:t>Automation</a:t>
          </a:r>
          <a:endParaRPr lang="en-GB"/>
        </a:p>
      </dgm:t>
    </dgm:pt>
    <dgm:pt modelId="{D0DA6675-8CB2-44E7-9BF7-52A0F844EBE3}" type="parTrans" cxnId="{4D7BA522-D58E-417C-986F-BEF1CD0A546C}">
      <dgm:prSet/>
      <dgm:spPr/>
      <dgm:t>
        <a:bodyPr/>
        <a:lstStyle/>
        <a:p>
          <a:endParaRPr lang="en-GB"/>
        </a:p>
      </dgm:t>
    </dgm:pt>
    <dgm:pt modelId="{D4DBF979-9EAD-4982-8269-63156046CE05}" type="sibTrans" cxnId="{4D7BA522-D58E-417C-986F-BEF1CD0A546C}">
      <dgm:prSet/>
      <dgm:spPr/>
      <dgm:t>
        <a:bodyPr/>
        <a:lstStyle/>
        <a:p>
          <a:endParaRPr lang="en-GB"/>
        </a:p>
      </dgm:t>
    </dgm:pt>
    <dgm:pt modelId="{FB3C50BD-E654-42B1-972F-3A1984F57476}">
      <dgm:prSet/>
      <dgm:spPr/>
      <dgm:t>
        <a:bodyPr/>
        <a:lstStyle/>
        <a:p>
          <a:pPr rtl="0"/>
          <a:r>
            <a:rPr lang="nl-BE" b="0" i="0" baseline="0" smtClean="0"/>
            <a:t>Increase coverage / efficacy</a:t>
          </a:r>
          <a:endParaRPr lang="en-GB"/>
        </a:p>
      </dgm:t>
    </dgm:pt>
    <dgm:pt modelId="{8C46743A-1080-434E-BD60-D0028A37700B}" type="parTrans" cxnId="{B8B35581-27D0-492C-8D50-9811687BB4DF}">
      <dgm:prSet/>
      <dgm:spPr/>
      <dgm:t>
        <a:bodyPr/>
        <a:lstStyle/>
        <a:p>
          <a:endParaRPr lang="en-GB"/>
        </a:p>
      </dgm:t>
    </dgm:pt>
    <dgm:pt modelId="{427EC25A-F672-42D5-BFCB-151E432B4047}" type="sibTrans" cxnId="{B8B35581-27D0-492C-8D50-9811687BB4DF}">
      <dgm:prSet/>
      <dgm:spPr/>
      <dgm:t>
        <a:bodyPr/>
        <a:lstStyle/>
        <a:p>
          <a:endParaRPr lang="en-GB"/>
        </a:p>
      </dgm:t>
    </dgm:pt>
    <dgm:pt modelId="{C9A27D48-5747-4A96-AB71-8C60718CAA00}">
      <dgm:prSet/>
      <dgm:spPr/>
      <dgm:t>
        <a:bodyPr/>
        <a:lstStyle/>
        <a:p>
          <a:pPr rtl="0"/>
          <a:r>
            <a:rPr lang="nl-BE" b="0" i="0" baseline="0" smtClean="0"/>
            <a:t>Mature</a:t>
          </a:r>
          <a:endParaRPr lang="en-GB"/>
        </a:p>
      </dgm:t>
    </dgm:pt>
    <dgm:pt modelId="{6EEE2801-3DBC-4815-9D46-FD8FE978AF4D}" type="parTrans" cxnId="{6D9D64F8-9A81-4E79-AB12-17EB5516C9CD}">
      <dgm:prSet/>
      <dgm:spPr/>
      <dgm:t>
        <a:bodyPr/>
        <a:lstStyle/>
        <a:p>
          <a:endParaRPr lang="en-GB"/>
        </a:p>
      </dgm:t>
    </dgm:pt>
    <dgm:pt modelId="{D9868A15-B906-4D24-B1AB-1E14A2B05EF7}" type="sibTrans" cxnId="{6D9D64F8-9A81-4E79-AB12-17EB5516C9CD}">
      <dgm:prSet/>
      <dgm:spPr/>
      <dgm:t>
        <a:bodyPr/>
        <a:lstStyle/>
        <a:p>
          <a:endParaRPr lang="en-GB"/>
        </a:p>
      </dgm:t>
    </dgm:pt>
    <dgm:pt modelId="{0159011D-BD03-4A30-923E-F70EBFB0C63B}">
      <dgm:prSet/>
      <dgm:spPr/>
      <dgm:t>
        <a:bodyPr/>
        <a:lstStyle/>
        <a:p>
          <a:pPr rtl="0"/>
          <a:r>
            <a:rPr lang="nl-BE" b="0" i="0" baseline="0" smtClean="0"/>
            <a:t>Integrate in development</a:t>
          </a:r>
          <a:endParaRPr lang="en-GB"/>
        </a:p>
      </dgm:t>
    </dgm:pt>
    <dgm:pt modelId="{0E0AC831-AF94-4ACA-916B-96FABB4DBDD6}" type="parTrans" cxnId="{99D78756-6ED3-4E7D-8660-FF10CC6D0A7F}">
      <dgm:prSet/>
      <dgm:spPr/>
      <dgm:t>
        <a:bodyPr/>
        <a:lstStyle/>
        <a:p>
          <a:endParaRPr lang="en-GB"/>
        </a:p>
      </dgm:t>
    </dgm:pt>
    <dgm:pt modelId="{CF4EF7FD-7995-4100-A0DB-D8282B88D6FD}" type="sibTrans" cxnId="{99D78756-6ED3-4E7D-8660-FF10CC6D0A7F}">
      <dgm:prSet/>
      <dgm:spPr/>
      <dgm:t>
        <a:bodyPr/>
        <a:lstStyle/>
        <a:p>
          <a:endParaRPr lang="en-GB"/>
        </a:p>
      </dgm:t>
    </dgm:pt>
    <dgm:pt modelId="{BC5AFE32-5E99-4915-8C15-472C49FFF8D4}">
      <dgm:prSet/>
      <dgm:spPr/>
      <dgm:t>
        <a:bodyPr/>
        <a:lstStyle/>
        <a:p>
          <a:pPr rtl="0"/>
          <a:r>
            <a:rPr lang="nl-BE" b="0" i="0" baseline="0" dirty="0" smtClean="0"/>
            <a:t>Produce audit </a:t>
          </a:r>
          <a:r>
            <a:rPr lang="nl-BE" b="0" i="0" baseline="0" dirty="0" err="1" smtClean="0"/>
            <a:t>evidence</a:t>
          </a:r>
          <a:endParaRPr lang="en-GB" dirty="0"/>
        </a:p>
      </dgm:t>
    </dgm:pt>
    <dgm:pt modelId="{EE5AC461-0993-41EA-9164-186FE90A6F9E}" type="parTrans" cxnId="{00B31604-22D6-4777-9A36-924866BAEE5E}">
      <dgm:prSet/>
      <dgm:spPr/>
      <dgm:t>
        <a:bodyPr/>
        <a:lstStyle/>
        <a:p>
          <a:endParaRPr lang="en-GB"/>
        </a:p>
      </dgm:t>
    </dgm:pt>
    <dgm:pt modelId="{6FD97ACD-6911-48F3-93DE-97636ABD0E37}" type="sibTrans" cxnId="{00B31604-22D6-4777-9A36-924866BAEE5E}">
      <dgm:prSet/>
      <dgm:spPr/>
      <dgm:t>
        <a:bodyPr/>
        <a:lstStyle/>
        <a:p>
          <a:endParaRPr lang="en-GB"/>
        </a:p>
      </dgm:t>
    </dgm:pt>
    <dgm:pt modelId="{D07CCC16-6601-45DC-8608-D5CBCB3C507F}">
      <dgm:prSet/>
      <dgm:spPr/>
      <dgm:t>
        <a:bodyPr/>
        <a:lstStyle/>
        <a:p>
          <a:pPr rtl="0"/>
          <a:r>
            <a:rPr lang="nl-BE" b="0" i="0" baseline="0" dirty="0" smtClean="0"/>
            <a:t>Test &amp; </a:t>
          </a:r>
          <a:r>
            <a:rPr lang="nl-BE" b="0" i="0" baseline="0" dirty="0" err="1" smtClean="0"/>
            <a:t>production</a:t>
          </a:r>
          <a:r>
            <a:rPr lang="nl-BE" b="0" i="0" baseline="0" dirty="0" smtClean="0"/>
            <a:t> release gates</a:t>
          </a:r>
          <a:endParaRPr lang="en-GB" dirty="0"/>
        </a:p>
      </dgm:t>
    </dgm:pt>
    <dgm:pt modelId="{DB124886-83BD-4130-BC7E-0E47688C738A}" type="parTrans" cxnId="{3D9CB0B8-0512-4A27-A3EB-3E542D5594CC}">
      <dgm:prSet/>
      <dgm:spPr/>
      <dgm:t>
        <a:bodyPr/>
        <a:lstStyle/>
        <a:p>
          <a:endParaRPr lang="en-GB"/>
        </a:p>
      </dgm:t>
    </dgm:pt>
    <dgm:pt modelId="{9DC7F53C-456E-437A-8756-E13F4F1BC18A}" type="sibTrans" cxnId="{3D9CB0B8-0512-4A27-A3EB-3E542D5594CC}">
      <dgm:prSet/>
      <dgm:spPr/>
      <dgm:t>
        <a:bodyPr/>
        <a:lstStyle/>
        <a:p>
          <a:endParaRPr lang="en-GB"/>
        </a:p>
      </dgm:t>
    </dgm:pt>
    <dgm:pt modelId="{EA58C069-42AC-4F6F-9386-A2FB1E3CBD1D}" type="pres">
      <dgm:prSet presAssocID="{89169D04-4AD2-4BE4-8722-3C16E85073DB}" presName="linearFlow" presStyleCnt="0">
        <dgm:presLayoutVars>
          <dgm:dir/>
          <dgm:animLvl val="lvl"/>
          <dgm:resizeHandles val="exact"/>
        </dgm:presLayoutVars>
      </dgm:prSet>
      <dgm:spPr/>
      <dgm:t>
        <a:bodyPr/>
        <a:lstStyle/>
        <a:p>
          <a:endParaRPr lang="en-GB"/>
        </a:p>
      </dgm:t>
    </dgm:pt>
    <dgm:pt modelId="{4812EBAA-5A14-4028-A0CB-437904ED4AD0}" type="pres">
      <dgm:prSet presAssocID="{EE638D44-69DF-4002-B532-D44DD033E13B}" presName="composite" presStyleCnt="0"/>
      <dgm:spPr/>
    </dgm:pt>
    <dgm:pt modelId="{81145E59-DCBF-4667-923A-39CD0E110C61}" type="pres">
      <dgm:prSet presAssocID="{EE638D44-69DF-4002-B532-D44DD033E13B}" presName="parentText" presStyleLbl="alignNode1" presStyleIdx="0" presStyleCnt="3">
        <dgm:presLayoutVars>
          <dgm:chMax val="1"/>
          <dgm:bulletEnabled val="1"/>
        </dgm:presLayoutVars>
      </dgm:prSet>
      <dgm:spPr/>
      <dgm:t>
        <a:bodyPr/>
        <a:lstStyle/>
        <a:p>
          <a:endParaRPr lang="en-GB"/>
        </a:p>
      </dgm:t>
    </dgm:pt>
    <dgm:pt modelId="{9DE62E9C-E928-4984-956D-8A2AC56E2D68}" type="pres">
      <dgm:prSet presAssocID="{EE638D44-69DF-4002-B532-D44DD033E13B}" presName="descendantText" presStyleLbl="alignAcc1" presStyleIdx="0" presStyleCnt="3" custLinFactY="-43406" custLinFactNeighborX="405" custLinFactNeighborY="-100000">
        <dgm:presLayoutVars>
          <dgm:bulletEnabled val="1"/>
        </dgm:presLayoutVars>
      </dgm:prSet>
      <dgm:spPr/>
      <dgm:t>
        <a:bodyPr/>
        <a:lstStyle/>
        <a:p>
          <a:endParaRPr lang="en-GB"/>
        </a:p>
      </dgm:t>
    </dgm:pt>
    <dgm:pt modelId="{C6EA5A3B-F223-49E6-AEF4-BF4650E1455C}" type="pres">
      <dgm:prSet presAssocID="{8E9BDEE7-4FAB-4A4A-A243-CAED6607EB7B}" presName="sp" presStyleCnt="0"/>
      <dgm:spPr/>
    </dgm:pt>
    <dgm:pt modelId="{C89B27A4-CFCD-46BF-A9D9-7B3239197E3F}" type="pres">
      <dgm:prSet presAssocID="{A45C2DC7-CC71-46AB-90B6-F8AF91915A61}" presName="composite" presStyleCnt="0"/>
      <dgm:spPr/>
    </dgm:pt>
    <dgm:pt modelId="{08BA4F94-FE8C-4BD4-9621-ECA824672311}" type="pres">
      <dgm:prSet presAssocID="{A45C2DC7-CC71-46AB-90B6-F8AF91915A61}" presName="parentText" presStyleLbl="alignNode1" presStyleIdx="1" presStyleCnt="3">
        <dgm:presLayoutVars>
          <dgm:chMax val="1"/>
          <dgm:bulletEnabled val="1"/>
        </dgm:presLayoutVars>
      </dgm:prSet>
      <dgm:spPr/>
      <dgm:t>
        <a:bodyPr/>
        <a:lstStyle/>
        <a:p>
          <a:endParaRPr lang="en-GB"/>
        </a:p>
      </dgm:t>
    </dgm:pt>
    <dgm:pt modelId="{278E348F-65F4-46BD-94D3-31B96E7453D2}" type="pres">
      <dgm:prSet presAssocID="{A45C2DC7-CC71-46AB-90B6-F8AF91915A61}" presName="descendantText" presStyleLbl="alignAcc1" presStyleIdx="1" presStyleCnt="3">
        <dgm:presLayoutVars>
          <dgm:bulletEnabled val="1"/>
        </dgm:presLayoutVars>
      </dgm:prSet>
      <dgm:spPr/>
      <dgm:t>
        <a:bodyPr/>
        <a:lstStyle/>
        <a:p>
          <a:endParaRPr lang="en-GB"/>
        </a:p>
      </dgm:t>
    </dgm:pt>
    <dgm:pt modelId="{13A01133-3A0A-4784-9E70-2CBFFFDEE12B}" type="pres">
      <dgm:prSet presAssocID="{8E2B40B5-1205-41B4-A6D2-2C556220318C}" presName="sp" presStyleCnt="0"/>
      <dgm:spPr/>
    </dgm:pt>
    <dgm:pt modelId="{5FCCE94F-B90C-4793-827C-F20DEC30CDDE}" type="pres">
      <dgm:prSet presAssocID="{C9A27D48-5747-4A96-AB71-8C60718CAA00}" presName="composite" presStyleCnt="0"/>
      <dgm:spPr/>
    </dgm:pt>
    <dgm:pt modelId="{12C43289-A2CF-4C91-BE48-5C583CC4B68B}" type="pres">
      <dgm:prSet presAssocID="{C9A27D48-5747-4A96-AB71-8C60718CAA00}" presName="parentText" presStyleLbl="alignNode1" presStyleIdx="2" presStyleCnt="3">
        <dgm:presLayoutVars>
          <dgm:chMax val="1"/>
          <dgm:bulletEnabled val="1"/>
        </dgm:presLayoutVars>
      </dgm:prSet>
      <dgm:spPr/>
      <dgm:t>
        <a:bodyPr/>
        <a:lstStyle/>
        <a:p>
          <a:endParaRPr lang="en-GB"/>
        </a:p>
      </dgm:t>
    </dgm:pt>
    <dgm:pt modelId="{1DEF76E4-9EA8-4183-8C52-297EA20718AF}" type="pres">
      <dgm:prSet presAssocID="{C9A27D48-5747-4A96-AB71-8C60718CAA00}" presName="descendantText" presStyleLbl="alignAcc1" presStyleIdx="2" presStyleCnt="3">
        <dgm:presLayoutVars>
          <dgm:bulletEnabled val="1"/>
        </dgm:presLayoutVars>
      </dgm:prSet>
      <dgm:spPr/>
      <dgm:t>
        <a:bodyPr/>
        <a:lstStyle/>
        <a:p>
          <a:endParaRPr lang="en-GB"/>
        </a:p>
      </dgm:t>
    </dgm:pt>
  </dgm:ptLst>
  <dgm:cxnLst>
    <dgm:cxn modelId="{B3F34884-8CAD-4130-B200-4A96F3590EDA}" type="presOf" srcId="{0159011D-BD03-4A30-923E-F70EBFB0C63B}" destId="{1DEF76E4-9EA8-4183-8C52-297EA20718AF}" srcOrd="0" destOrd="0" presId="urn:microsoft.com/office/officeart/2005/8/layout/chevron2"/>
    <dgm:cxn modelId="{8BB2C393-4354-4FA1-A346-AC56BE5E6422}" type="presOf" srcId="{A45C2DC7-CC71-46AB-90B6-F8AF91915A61}" destId="{08BA4F94-FE8C-4BD4-9621-ECA824672311}" srcOrd="0" destOrd="0" presId="urn:microsoft.com/office/officeart/2005/8/layout/chevron2"/>
    <dgm:cxn modelId="{F5990D85-0F37-4AE2-B225-DEDBCB39A01A}" type="presOf" srcId="{3053EC93-5FFD-47B4-A0BD-D6AF195A7F80}" destId="{9DE62E9C-E928-4984-956D-8A2AC56E2D68}" srcOrd="0" destOrd="1" presId="urn:microsoft.com/office/officeart/2005/8/layout/chevron2"/>
    <dgm:cxn modelId="{00AF348E-93B3-4760-A665-CB052E082C3C}" srcId="{EE638D44-69DF-4002-B532-D44DD033E13B}" destId="{3053EC93-5FFD-47B4-A0BD-D6AF195A7F80}" srcOrd="1" destOrd="0" parTransId="{2FF36744-9041-4EB8-B77E-16D07E3878DF}" sibTransId="{37DCEBBA-6911-4866-A246-37312FE8CBB0}"/>
    <dgm:cxn modelId="{4D7BA522-D58E-417C-986F-BEF1CD0A546C}" srcId="{A45C2DC7-CC71-46AB-90B6-F8AF91915A61}" destId="{36A7DB0F-9889-4DAA-80AF-226EB20DF4D2}" srcOrd="0" destOrd="0" parTransId="{D0DA6675-8CB2-44E7-9BF7-52A0F844EBE3}" sibTransId="{D4DBF979-9EAD-4982-8269-63156046CE05}"/>
    <dgm:cxn modelId="{3D9CB0B8-0512-4A27-A3EB-3E542D5594CC}" srcId="{C9A27D48-5747-4A96-AB71-8C60718CAA00}" destId="{D07CCC16-6601-45DC-8608-D5CBCB3C507F}" srcOrd="2" destOrd="0" parTransId="{DB124886-83BD-4130-BC7E-0E47688C738A}" sibTransId="{9DC7F53C-456E-437A-8756-E13F4F1BC18A}"/>
    <dgm:cxn modelId="{99D78756-6ED3-4E7D-8660-FF10CC6D0A7F}" srcId="{C9A27D48-5747-4A96-AB71-8C60718CAA00}" destId="{0159011D-BD03-4A30-923E-F70EBFB0C63B}" srcOrd="0" destOrd="0" parTransId="{0E0AC831-AF94-4ACA-916B-96FABB4DBDD6}" sibTransId="{CF4EF7FD-7995-4100-A0DB-D8282B88D6FD}"/>
    <dgm:cxn modelId="{19274A7C-5718-45AB-897A-5D6DA922331B}" type="presOf" srcId="{C9A27D48-5747-4A96-AB71-8C60718CAA00}" destId="{12C43289-A2CF-4C91-BE48-5C583CC4B68B}" srcOrd="0" destOrd="0" presId="urn:microsoft.com/office/officeart/2005/8/layout/chevron2"/>
    <dgm:cxn modelId="{6D9D64F8-9A81-4E79-AB12-17EB5516C9CD}" srcId="{89169D04-4AD2-4BE4-8722-3C16E85073DB}" destId="{C9A27D48-5747-4A96-AB71-8C60718CAA00}" srcOrd="2" destOrd="0" parTransId="{6EEE2801-3DBC-4815-9D46-FD8FE978AF4D}" sibTransId="{D9868A15-B906-4D24-B1AB-1E14A2B05EF7}"/>
    <dgm:cxn modelId="{B8B35581-27D0-492C-8D50-9811687BB4DF}" srcId="{A45C2DC7-CC71-46AB-90B6-F8AF91915A61}" destId="{FB3C50BD-E654-42B1-972F-3A1984F57476}" srcOrd="1" destOrd="0" parTransId="{8C46743A-1080-434E-BD60-D0028A37700B}" sibTransId="{427EC25A-F672-42D5-BFCB-151E432B4047}"/>
    <dgm:cxn modelId="{ECC767CA-F066-489F-A23A-651BCC58D0AA}" srcId="{89169D04-4AD2-4BE4-8722-3C16E85073DB}" destId="{A45C2DC7-CC71-46AB-90B6-F8AF91915A61}" srcOrd="1" destOrd="0" parTransId="{29526549-C59A-4109-BD2C-B55B3B64915E}" sibTransId="{8E2B40B5-1205-41B4-A6D2-2C556220318C}"/>
    <dgm:cxn modelId="{C2F29DBD-D21F-40E5-A42E-76372B054550}" type="presOf" srcId="{FB3C50BD-E654-42B1-972F-3A1984F57476}" destId="{278E348F-65F4-46BD-94D3-31B96E7453D2}" srcOrd="0" destOrd="1" presId="urn:microsoft.com/office/officeart/2005/8/layout/chevron2"/>
    <dgm:cxn modelId="{4D18D1BB-89A3-46D8-8E12-9068EBC25E88}" type="presOf" srcId="{D07CCC16-6601-45DC-8608-D5CBCB3C507F}" destId="{1DEF76E4-9EA8-4183-8C52-297EA20718AF}" srcOrd="0" destOrd="2" presId="urn:microsoft.com/office/officeart/2005/8/layout/chevron2"/>
    <dgm:cxn modelId="{9696FBB7-8C8D-4298-9318-7F2A5EE11150}" type="presOf" srcId="{89169D04-4AD2-4BE4-8722-3C16E85073DB}" destId="{EA58C069-42AC-4F6F-9386-A2FB1E3CBD1D}" srcOrd="0" destOrd="0" presId="urn:microsoft.com/office/officeart/2005/8/layout/chevron2"/>
    <dgm:cxn modelId="{97FD8EFC-3290-417E-B63E-9F5747A75608}" srcId="{89169D04-4AD2-4BE4-8722-3C16E85073DB}" destId="{EE638D44-69DF-4002-B532-D44DD033E13B}" srcOrd="0" destOrd="0" parTransId="{C9C3993E-9051-40EB-9CF1-132BDEE7D929}" sibTransId="{8E9BDEE7-4FAB-4A4A-A243-CAED6607EB7B}"/>
    <dgm:cxn modelId="{00B31604-22D6-4777-9A36-924866BAEE5E}" srcId="{C9A27D48-5747-4A96-AB71-8C60718CAA00}" destId="{BC5AFE32-5E99-4915-8C15-472C49FFF8D4}" srcOrd="1" destOrd="0" parTransId="{EE5AC461-0993-41EA-9164-186FE90A6F9E}" sibTransId="{6FD97ACD-6911-48F3-93DE-97636ABD0E37}"/>
    <dgm:cxn modelId="{B5433246-F7D5-41E1-B394-875C1E056147}" type="presOf" srcId="{30805013-4BDE-4AF5-AC4F-68CCD7033986}" destId="{9DE62E9C-E928-4984-956D-8A2AC56E2D68}" srcOrd="0" destOrd="0" presId="urn:microsoft.com/office/officeart/2005/8/layout/chevron2"/>
    <dgm:cxn modelId="{967FB4BA-4101-4EF1-97B4-9955D75EA0C5}" type="presOf" srcId="{BC5AFE32-5E99-4915-8C15-472C49FFF8D4}" destId="{1DEF76E4-9EA8-4183-8C52-297EA20718AF}" srcOrd="0" destOrd="1" presId="urn:microsoft.com/office/officeart/2005/8/layout/chevron2"/>
    <dgm:cxn modelId="{C3CF0D6C-02DD-4F19-90A8-687125272B36}" srcId="{EE638D44-69DF-4002-B532-D44DD033E13B}" destId="{30805013-4BDE-4AF5-AC4F-68CCD7033986}" srcOrd="0" destOrd="0" parTransId="{6F6D9483-C615-46C6-BE17-54970A1938F2}" sibTransId="{8E5982CF-8DBD-445E-9779-FAD657978367}"/>
    <dgm:cxn modelId="{B57EC0CE-5916-4E45-A0F7-376EEA110A00}" type="presOf" srcId="{36A7DB0F-9889-4DAA-80AF-226EB20DF4D2}" destId="{278E348F-65F4-46BD-94D3-31B96E7453D2}" srcOrd="0" destOrd="0" presId="urn:microsoft.com/office/officeart/2005/8/layout/chevron2"/>
    <dgm:cxn modelId="{8BC0D273-46B5-4959-B3E2-F7D71C16A0AC}" type="presOf" srcId="{EE638D44-69DF-4002-B532-D44DD033E13B}" destId="{81145E59-DCBF-4667-923A-39CD0E110C61}" srcOrd="0" destOrd="0" presId="urn:microsoft.com/office/officeart/2005/8/layout/chevron2"/>
    <dgm:cxn modelId="{2B25859D-510E-454D-A401-83CC96807751}" type="presParOf" srcId="{EA58C069-42AC-4F6F-9386-A2FB1E3CBD1D}" destId="{4812EBAA-5A14-4028-A0CB-437904ED4AD0}" srcOrd="0" destOrd="0" presId="urn:microsoft.com/office/officeart/2005/8/layout/chevron2"/>
    <dgm:cxn modelId="{64C2FC15-447E-4373-966E-AA3EF2F3D2FB}" type="presParOf" srcId="{4812EBAA-5A14-4028-A0CB-437904ED4AD0}" destId="{81145E59-DCBF-4667-923A-39CD0E110C61}" srcOrd="0" destOrd="0" presId="urn:microsoft.com/office/officeart/2005/8/layout/chevron2"/>
    <dgm:cxn modelId="{8EA431EB-A40F-44F3-AC46-3848B9D9A14A}" type="presParOf" srcId="{4812EBAA-5A14-4028-A0CB-437904ED4AD0}" destId="{9DE62E9C-E928-4984-956D-8A2AC56E2D68}" srcOrd="1" destOrd="0" presId="urn:microsoft.com/office/officeart/2005/8/layout/chevron2"/>
    <dgm:cxn modelId="{0A062A27-9921-4C05-A0FD-850068317B81}" type="presParOf" srcId="{EA58C069-42AC-4F6F-9386-A2FB1E3CBD1D}" destId="{C6EA5A3B-F223-49E6-AEF4-BF4650E1455C}" srcOrd="1" destOrd="0" presId="urn:microsoft.com/office/officeart/2005/8/layout/chevron2"/>
    <dgm:cxn modelId="{18016D22-1376-4E57-9CA6-FEA12A0ACEF4}" type="presParOf" srcId="{EA58C069-42AC-4F6F-9386-A2FB1E3CBD1D}" destId="{C89B27A4-CFCD-46BF-A9D9-7B3239197E3F}" srcOrd="2" destOrd="0" presId="urn:microsoft.com/office/officeart/2005/8/layout/chevron2"/>
    <dgm:cxn modelId="{1E771D9C-CEAA-411A-A415-0C299C46839F}" type="presParOf" srcId="{C89B27A4-CFCD-46BF-A9D9-7B3239197E3F}" destId="{08BA4F94-FE8C-4BD4-9621-ECA824672311}" srcOrd="0" destOrd="0" presId="urn:microsoft.com/office/officeart/2005/8/layout/chevron2"/>
    <dgm:cxn modelId="{F0993547-E5C9-4ECE-8E4C-893E479A876B}" type="presParOf" srcId="{C89B27A4-CFCD-46BF-A9D9-7B3239197E3F}" destId="{278E348F-65F4-46BD-94D3-31B96E7453D2}" srcOrd="1" destOrd="0" presId="urn:microsoft.com/office/officeart/2005/8/layout/chevron2"/>
    <dgm:cxn modelId="{7B9DED02-6DD3-4835-B622-40DA81FC0B70}" type="presParOf" srcId="{EA58C069-42AC-4F6F-9386-A2FB1E3CBD1D}" destId="{13A01133-3A0A-4784-9E70-2CBFFFDEE12B}" srcOrd="3" destOrd="0" presId="urn:microsoft.com/office/officeart/2005/8/layout/chevron2"/>
    <dgm:cxn modelId="{4A6B294F-C829-409B-9F11-8287FCEE5F3F}" type="presParOf" srcId="{EA58C069-42AC-4F6F-9386-A2FB1E3CBD1D}" destId="{5FCCE94F-B90C-4793-827C-F20DEC30CDDE}" srcOrd="4" destOrd="0" presId="urn:microsoft.com/office/officeart/2005/8/layout/chevron2"/>
    <dgm:cxn modelId="{D41E1149-0A9E-4BC5-AE95-9065A061DE13}" type="presParOf" srcId="{5FCCE94F-B90C-4793-827C-F20DEC30CDDE}" destId="{12C43289-A2CF-4C91-BE48-5C583CC4B68B}" srcOrd="0" destOrd="0" presId="urn:microsoft.com/office/officeart/2005/8/layout/chevron2"/>
    <dgm:cxn modelId="{E592E2B3-1EE0-4412-8010-AFD0FB5B8263}" type="presParOf" srcId="{5FCCE94F-B90C-4793-827C-F20DEC30CDDE}" destId="{1DEF76E4-9EA8-4183-8C52-297EA20718A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BC74DE0-3522-4E45-AAAB-66BCE46DE1CC}" type="doc">
      <dgm:prSet loTypeId="urn:microsoft.com/office/officeart/2005/8/layout/venn1" loCatId="relationship" qsTypeId="urn:microsoft.com/office/officeart/2005/8/quickstyle/simple1" qsCatId="simple" csTypeId="urn:microsoft.com/office/officeart/2005/8/colors/colorful2" csCatId="colorful"/>
      <dgm:spPr/>
      <dgm:t>
        <a:bodyPr/>
        <a:lstStyle/>
        <a:p>
          <a:endParaRPr lang="en-GB"/>
        </a:p>
      </dgm:t>
    </dgm:pt>
    <dgm:pt modelId="{9AB0FE16-A23B-42C8-8B85-31ADE320AF80}">
      <dgm:prSet/>
      <dgm:spPr/>
      <dgm:t>
        <a:bodyPr/>
        <a:lstStyle/>
        <a:p>
          <a:pPr rtl="0"/>
          <a:r>
            <a:rPr lang="en-US" b="0" i="0" baseline="0" smtClean="0"/>
            <a:t>Dynamic security testing</a:t>
          </a:r>
          <a:endParaRPr lang="en-GB"/>
        </a:p>
      </dgm:t>
    </dgm:pt>
    <dgm:pt modelId="{F361D2BA-C1CA-4581-9050-85FDC929958F}" type="parTrans" cxnId="{D0B77C8B-C1E6-425E-8F14-F35BF543BF2C}">
      <dgm:prSet/>
      <dgm:spPr/>
      <dgm:t>
        <a:bodyPr/>
        <a:lstStyle/>
        <a:p>
          <a:endParaRPr lang="en-GB"/>
        </a:p>
      </dgm:t>
    </dgm:pt>
    <dgm:pt modelId="{F8DAC37E-DCED-4F0F-A205-70832B9BC158}" type="sibTrans" cxnId="{D0B77C8B-C1E6-425E-8F14-F35BF543BF2C}">
      <dgm:prSet/>
      <dgm:spPr/>
      <dgm:t>
        <a:bodyPr/>
        <a:lstStyle/>
        <a:p>
          <a:endParaRPr lang="en-GB"/>
        </a:p>
      </dgm:t>
    </dgm:pt>
    <dgm:pt modelId="{184430CC-5DAE-4C41-B57F-8E72B038FCAA}">
      <dgm:prSet/>
      <dgm:spPr/>
      <dgm:t>
        <a:bodyPr/>
        <a:lstStyle/>
        <a:p>
          <a:pPr rtl="0"/>
          <a:r>
            <a:rPr lang="en-US" b="0" i="0" baseline="0" smtClean="0"/>
            <a:t>Detect vulnerabilities &amp; misconfigurations</a:t>
          </a:r>
          <a:endParaRPr lang="en-GB"/>
        </a:p>
      </dgm:t>
    </dgm:pt>
    <dgm:pt modelId="{93FDC090-A80B-425B-BD36-3B61A5DCE9DB}" type="parTrans" cxnId="{CF8BFED7-2156-4DD2-997A-540998D50ECB}">
      <dgm:prSet/>
      <dgm:spPr/>
      <dgm:t>
        <a:bodyPr/>
        <a:lstStyle/>
        <a:p>
          <a:endParaRPr lang="en-GB"/>
        </a:p>
      </dgm:t>
    </dgm:pt>
    <dgm:pt modelId="{C8510413-FE40-492F-9059-F1415D5DF3FC}" type="sibTrans" cxnId="{CF8BFED7-2156-4DD2-997A-540998D50ECB}">
      <dgm:prSet/>
      <dgm:spPr/>
      <dgm:t>
        <a:bodyPr/>
        <a:lstStyle/>
        <a:p>
          <a:endParaRPr lang="en-GB"/>
        </a:p>
      </dgm:t>
    </dgm:pt>
    <dgm:pt modelId="{62367C69-E034-4B38-B4F3-228BAB124403}">
      <dgm:prSet/>
      <dgm:spPr/>
      <dgm:t>
        <a:bodyPr/>
        <a:lstStyle/>
        <a:p>
          <a:pPr rtl="0"/>
          <a:r>
            <a:rPr lang="en-US" b="0" i="0" baseline="0" smtClean="0"/>
            <a:t>penetration testing =&gt; automation </a:t>
          </a:r>
          <a:endParaRPr lang="en-GB"/>
        </a:p>
      </dgm:t>
    </dgm:pt>
    <dgm:pt modelId="{8AFB4770-0CE1-4BAD-AFA2-A0E6F7531990}" type="parTrans" cxnId="{BFAE21EA-A1FE-4AD1-8370-63FEE11C7DE4}">
      <dgm:prSet/>
      <dgm:spPr/>
      <dgm:t>
        <a:bodyPr/>
        <a:lstStyle/>
        <a:p>
          <a:endParaRPr lang="en-GB"/>
        </a:p>
      </dgm:t>
    </dgm:pt>
    <dgm:pt modelId="{00E44435-7E8E-426F-A010-200B6E8310E4}" type="sibTrans" cxnId="{BFAE21EA-A1FE-4AD1-8370-63FEE11C7DE4}">
      <dgm:prSet/>
      <dgm:spPr/>
      <dgm:t>
        <a:bodyPr/>
        <a:lstStyle/>
        <a:p>
          <a:endParaRPr lang="en-GB"/>
        </a:p>
      </dgm:t>
    </dgm:pt>
    <dgm:pt modelId="{FF9BD27C-4B91-4AB2-BF53-4ACDD8AA208E}" type="pres">
      <dgm:prSet presAssocID="{9BC74DE0-3522-4E45-AAAB-66BCE46DE1CC}" presName="compositeShape" presStyleCnt="0">
        <dgm:presLayoutVars>
          <dgm:chMax val="7"/>
          <dgm:dir/>
          <dgm:resizeHandles val="exact"/>
        </dgm:presLayoutVars>
      </dgm:prSet>
      <dgm:spPr/>
      <dgm:t>
        <a:bodyPr/>
        <a:lstStyle/>
        <a:p>
          <a:endParaRPr lang="en-GB"/>
        </a:p>
      </dgm:t>
    </dgm:pt>
    <dgm:pt modelId="{7A91ED87-8CBC-445F-B072-F0819DD85887}" type="pres">
      <dgm:prSet presAssocID="{9AB0FE16-A23B-42C8-8B85-31ADE320AF80}" presName="circ1" presStyleLbl="vennNode1" presStyleIdx="0" presStyleCnt="3"/>
      <dgm:spPr/>
      <dgm:t>
        <a:bodyPr/>
        <a:lstStyle/>
        <a:p>
          <a:endParaRPr lang="en-GB"/>
        </a:p>
      </dgm:t>
    </dgm:pt>
    <dgm:pt modelId="{F07830EF-3417-4DCB-8029-F6D6A7E90288}" type="pres">
      <dgm:prSet presAssocID="{9AB0FE16-A23B-42C8-8B85-31ADE320AF80}" presName="circ1Tx" presStyleLbl="revTx" presStyleIdx="0" presStyleCnt="0">
        <dgm:presLayoutVars>
          <dgm:chMax val="0"/>
          <dgm:chPref val="0"/>
          <dgm:bulletEnabled val="1"/>
        </dgm:presLayoutVars>
      </dgm:prSet>
      <dgm:spPr/>
      <dgm:t>
        <a:bodyPr/>
        <a:lstStyle/>
        <a:p>
          <a:endParaRPr lang="en-GB"/>
        </a:p>
      </dgm:t>
    </dgm:pt>
    <dgm:pt modelId="{65D8BC0D-1C74-4A95-BC17-CE98BC8ABAD1}" type="pres">
      <dgm:prSet presAssocID="{184430CC-5DAE-4C41-B57F-8E72B038FCAA}" presName="circ2" presStyleLbl="vennNode1" presStyleIdx="1" presStyleCnt="3"/>
      <dgm:spPr/>
      <dgm:t>
        <a:bodyPr/>
        <a:lstStyle/>
        <a:p>
          <a:endParaRPr lang="en-GB"/>
        </a:p>
      </dgm:t>
    </dgm:pt>
    <dgm:pt modelId="{8C0484B0-A677-46AE-A185-56FA6B92CF65}" type="pres">
      <dgm:prSet presAssocID="{184430CC-5DAE-4C41-B57F-8E72B038FCAA}" presName="circ2Tx" presStyleLbl="revTx" presStyleIdx="0" presStyleCnt="0">
        <dgm:presLayoutVars>
          <dgm:chMax val="0"/>
          <dgm:chPref val="0"/>
          <dgm:bulletEnabled val="1"/>
        </dgm:presLayoutVars>
      </dgm:prSet>
      <dgm:spPr/>
      <dgm:t>
        <a:bodyPr/>
        <a:lstStyle/>
        <a:p>
          <a:endParaRPr lang="en-GB"/>
        </a:p>
      </dgm:t>
    </dgm:pt>
    <dgm:pt modelId="{C3E570DC-F488-47C6-9BF3-D8890C31CC59}" type="pres">
      <dgm:prSet presAssocID="{62367C69-E034-4B38-B4F3-228BAB124403}" presName="circ3" presStyleLbl="vennNode1" presStyleIdx="2" presStyleCnt="3"/>
      <dgm:spPr/>
      <dgm:t>
        <a:bodyPr/>
        <a:lstStyle/>
        <a:p>
          <a:endParaRPr lang="en-GB"/>
        </a:p>
      </dgm:t>
    </dgm:pt>
    <dgm:pt modelId="{432313F8-715E-4FC7-AC75-23B732F3BE4A}" type="pres">
      <dgm:prSet presAssocID="{62367C69-E034-4B38-B4F3-228BAB124403}" presName="circ3Tx" presStyleLbl="revTx" presStyleIdx="0" presStyleCnt="0">
        <dgm:presLayoutVars>
          <dgm:chMax val="0"/>
          <dgm:chPref val="0"/>
          <dgm:bulletEnabled val="1"/>
        </dgm:presLayoutVars>
      </dgm:prSet>
      <dgm:spPr/>
      <dgm:t>
        <a:bodyPr/>
        <a:lstStyle/>
        <a:p>
          <a:endParaRPr lang="en-GB"/>
        </a:p>
      </dgm:t>
    </dgm:pt>
  </dgm:ptLst>
  <dgm:cxnLst>
    <dgm:cxn modelId="{0CB3E4C3-9904-420A-9A37-5A6E43A68E91}" type="presOf" srcId="{9AB0FE16-A23B-42C8-8B85-31ADE320AF80}" destId="{7A91ED87-8CBC-445F-B072-F0819DD85887}" srcOrd="0" destOrd="0" presId="urn:microsoft.com/office/officeart/2005/8/layout/venn1"/>
    <dgm:cxn modelId="{E03A7704-B870-4F8F-9BFF-E1A87AE9CBEF}" type="presOf" srcId="{9BC74DE0-3522-4E45-AAAB-66BCE46DE1CC}" destId="{FF9BD27C-4B91-4AB2-BF53-4ACDD8AA208E}" srcOrd="0" destOrd="0" presId="urn:microsoft.com/office/officeart/2005/8/layout/venn1"/>
    <dgm:cxn modelId="{BFAE21EA-A1FE-4AD1-8370-63FEE11C7DE4}" srcId="{9BC74DE0-3522-4E45-AAAB-66BCE46DE1CC}" destId="{62367C69-E034-4B38-B4F3-228BAB124403}" srcOrd="2" destOrd="0" parTransId="{8AFB4770-0CE1-4BAD-AFA2-A0E6F7531990}" sibTransId="{00E44435-7E8E-426F-A010-200B6E8310E4}"/>
    <dgm:cxn modelId="{CF8BFED7-2156-4DD2-997A-540998D50ECB}" srcId="{9BC74DE0-3522-4E45-AAAB-66BCE46DE1CC}" destId="{184430CC-5DAE-4C41-B57F-8E72B038FCAA}" srcOrd="1" destOrd="0" parTransId="{93FDC090-A80B-425B-BD36-3B61A5DCE9DB}" sibTransId="{C8510413-FE40-492F-9059-F1415D5DF3FC}"/>
    <dgm:cxn modelId="{DC8C5717-9C7A-476F-BD17-412683CB8BB5}" type="presOf" srcId="{184430CC-5DAE-4C41-B57F-8E72B038FCAA}" destId="{8C0484B0-A677-46AE-A185-56FA6B92CF65}" srcOrd="1" destOrd="0" presId="urn:microsoft.com/office/officeart/2005/8/layout/venn1"/>
    <dgm:cxn modelId="{3B12EAFA-2F5A-4228-A3AB-C91C2DD22DE1}" type="presOf" srcId="{62367C69-E034-4B38-B4F3-228BAB124403}" destId="{432313F8-715E-4FC7-AC75-23B732F3BE4A}" srcOrd="1" destOrd="0" presId="urn:microsoft.com/office/officeart/2005/8/layout/venn1"/>
    <dgm:cxn modelId="{D0B77C8B-C1E6-425E-8F14-F35BF543BF2C}" srcId="{9BC74DE0-3522-4E45-AAAB-66BCE46DE1CC}" destId="{9AB0FE16-A23B-42C8-8B85-31ADE320AF80}" srcOrd="0" destOrd="0" parTransId="{F361D2BA-C1CA-4581-9050-85FDC929958F}" sibTransId="{F8DAC37E-DCED-4F0F-A205-70832B9BC158}"/>
    <dgm:cxn modelId="{AC090A78-A693-4B64-A1A0-37F030F3E69F}" type="presOf" srcId="{62367C69-E034-4B38-B4F3-228BAB124403}" destId="{C3E570DC-F488-47C6-9BF3-D8890C31CC59}" srcOrd="0" destOrd="0" presId="urn:microsoft.com/office/officeart/2005/8/layout/venn1"/>
    <dgm:cxn modelId="{1FC8DC38-155C-4E83-8623-E9E9A0037121}" type="presOf" srcId="{9AB0FE16-A23B-42C8-8B85-31ADE320AF80}" destId="{F07830EF-3417-4DCB-8029-F6D6A7E90288}" srcOrd="1" destOrd="0" presId="urn:microsoft.com/office/officeart/2005/8/layout/venn1"/>
    <dgm:cxn modelId="{E075383F-BC70-4B78-B918-A11F775769C7}" type="presOf" srcId="{184430CC-5DAE-4C41-B57F-8E72B038FCAA}" destId="{65D8BC0D-1C74-4A95-BC17-CE98BC8ABAD1}" srcOrd="0" destOrd="0" presId="urn:microsoft.com/office/officeart/2005/8/layout/venn1"/>
    <dgm:cxn modelId="{348B27AA-1CB2-4766-9CA9-07C1289F45A7}" type="presParOf" srcId="{FF9BD27C-4B91-4AB2-BF53-4ACDD8AA208E}" destId="{7A91ED87-8CBC-445F-B072-F0819DD85887}" srcOrd="0" destOrd="0" presId="urn:microsoft.com/office/officeart/2005/8/layout/venn1"/>
    <dgm:cxn modelId="{00374F95-F3B3-4FEB-942B-73788508C9A2}" type="presParOf" srcId="{FF9BD27C-4B91-4AB2-BF53-4ACDD8AA208E}" destId="{F07830EF-3417-4DCB-8029-F6D6A7E90288}" srcOrd="1" destOrd="0" presId="urn:microsoft.com/office/officeart/2005/8/layout/venn1"/>
    <dgm:cxn modelId="{733CF65B-8C9C-4CC4-809E-F8DCD1CC970C}" type="presParOf" srcId="{FF9BD27C-4B91-4AB2-BF53-4ACDD8AA208E}" destId="{65D8BC0D-1C74-4A95-BC17-CE98BC8ABAD1}" srcOrd="2" destOrd="0" presId="urn:microsoft.com/office/officeart/2005/8/layout/venn1"/>
    <dgm:cxn modelId="{D67BD2C7-F681-4AFF-B0B1-D7F9A937700B}" type="presParOf" srcId="{FF9BD27C-4B91-4AB2-BF53-4ACDD8AA208E}" destId="{8C0484B0-A677-46AE-A185-56FA6B92CF65}" srcOrd="3" destOrd="0" presId="urn:microsoft.com/office/officeart/2005/8/layout/venn1"/>
    <dgm:cxn modelId="{983C6AEF-3D8E-40F0-84E6-93BCFC3C6100}" type="presParOf" srcId="{FF9BD27C-4B91-4AB2-BF53-4ACDD8AA208E}" destId="{C3E570DC-F488-47C6-9BF3-D8890C31CC59}" srcOrd="4" destOrd="0" presId="urn:microsoft.com/office/officeart/2005/8/layout/venn1"/>
    <dgm:cxn modelId="{28970A7A-5F8D-4D85-966D-89527FCE2D27}" type="presParOf" srcId="{FF9BD27C-4B91-4AB2-BF53-4ACDD8AA208E}" destId="{432313F8-715E-4FC7-AC75-23B732F3BE4A}"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FA6F0-0870-4AA0-8332-1A64F6761FFB}">
      <dsp:nvSpPr>
        <dsp:cNvPr id="0" name=""/>
        <dsp:cNvSpPr/>
      </dsp:nvSpPr>
      <dsp:spPr>
        <a:xfrm>
          <a:off x="0" y="85829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Support users &amp; operators</a:t>
          </a:r>
          <a:endParaRPr lang="en-GB" sz="2400" kern="1200"/>
        </a:p>
      </dsp:txBody>
      <dsp:txXfrm>
        <a:off x="27415" y="885710"/>
        <a:ext cx="8174770" cy="506769"/>
      </dsp:txXfrm>
    </dsp:sp>
    <dsp:sp modelId="{62E902C6-6178-4129-ACF7-39C11960A26C}">
      <dsp:nvSpPr>
        <dsp:cNvPr id="0" name=""/>
        <dsp:cNvSpPr/>
      </dsp:nvSpPr>
      <dsp:spPr>
        <a:xfrm>
          <a:off x="0" y="148901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Security documentation!</a:t>
          </a:r>
          <a:endParaRPr lang="en-GB" sz="2400" kern="1200"/>
        </a:p>
      </dsp:txBody>
      <dsp:txXfrm>
        <a:off x="27415" y="1516430"/>
        <a:ext cx="8174770" cy="506769"/>
      </dsp:txXfrm>
    </dsp:sp>
    <dsp:sp modelId="{F0860CED-57A2-4BA7-9767-FE2C233DC825}">
      <dsp:nvSpPr>
        <dsp:cNvPr id="0" name=""/>
        <dsp:cNvSpPr/>
      </dsp:nvSpPr>
      <dsp:spPr>
        <a:xfrm>
          <a:off x="0" y="211973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Feed/document application security logs into SIEM</a:t>
          </a:r>
          <a:endParaRPr lang="en-GB" sz="2400" kern="1200"/>
        </a:p>
      </dsp:txBody>
      <dsp:txXfrm>
        <a:off x="27415" y="2147150"/>
        <a:ext cx="8174770" cy="506769"/>
      </dsp:txXfrm>
    </dsp:sp>
    <dsp:sp modelId="{390CBB9C-83C6-43D9-A084-07ED479E4129}">
      <dsp:nvSpPr>
        <dsp:cNvPr id="0" name=""/>
        <dsp:cNvSpPr/>
      </dsp:nvSpPr>
      <dsp:spPr>
        <a:xfrm>
          <a:off x="0" y="275045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Lightweight documentation =&gt; operational security guides</a:t>
          </a:r>
          <a:endParaRPr lang="en-GB" sz="2400" kern="1200"/>
        </a:p>
      </dsp:txBody>
      <dsp:txXfrm>
        <a:off x="27415" y="2777870"/>
        <a:ext cx="8174770" cy="506769"/>
      </dsp:txXfrm>
    </dsp:sp>
    <dsp:sp modelId="{50E77910-4C6A-4E57-9E0F-C7123353FAA5}">
      <dsp:nvSpPr>
        <dsp:cNvPr id="0" name=""/>
        <dsp:cNvSpPr/>
      </dsp:nvSpPr>
      <dsp:spPr>
        <a:xfrm>
          <a:off x="0" y="338117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Change management &amp; end to end deployment integrity</a:t>
          </a:r>
          <a:endParaRPr lang="en-GB" sz="2400" kern="1200"/>
        </a:p>
      </dsp:txBody>
      <dsp:txXfrm>
        <a:off x="27415" y="3408590"/>
        <a:ext cx="8174770" cy="506769"/>
      </dsp:txXfrm>
    </dsp:sp>
    <dsp:sp modelId="{FF0DD29A-E2BE-4CEC-BFAD-F1CF60C709B4}">
      <dsp:nvSpPr>
        <dsp:cNvPr id="0" name=""/>
        <dsp:cNvSpPr/>
      </dsp:nvSpPr>
      <dsp:spPr>
        <a:xfrm>
          <a:off x="0" y="4011895"/>
          <a:ext cx="8229600" cy="56159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lang="nl-BE" sz="2400" b="0" i="0" kern="1200" baseline="0" smtClean="0"/>
            <a:t>Even more important for outsourced development!</a:t>
          </a:r>
          <a:endParaRPr lang="en-GB" sz="2400" kern="1200"/>
        </a:p>
      </dsp:txBody>
      <dsp:txXfrm>
        <a:off x="27415" y="4039310"/>
        <a:ext cx="8174770" cy="50676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5EABA-EF91-4529-9596-BAF533330D26}">
      <dsp:nvSpPr>
        <dsp:cNvPr id="0" name=""/>
        <dsp:cNvSpPr/>
      </dsp:nvSpPr>
      <dsp:spPr>
        <a:xfrm>
          <a:off x="0" y="153937"/>
          <a:ext cx="7357845"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PROTECT</a:t>
          </a:r>
          <a:endParaRPr lang="nl-BE" sz="1300" b="1" kern="1200"/>
        </a:p>
      </dsp:txBody>
      <dsp:txXfrm>
        <a:off x="24131" y="178068"/>
        <a:ext cx="7309583" cy="446063"/>
      </dsp:txXfrm>
    </dsp:sp>
    <dsp:sp modelId="{6006F692-05D0-4CE9-AB0E-39F6964D7792}">
      <dsp:nvSpPr>
        <dsp:cNvPr id="0" name=""/>
        <dsp:cNvSpPr/>
      </dsp:nvSpPr>
      <dsp:spPr>
        <a:xfrm>
          <a:off x="731774" y="685702"/>
          <a:ext cx="5894296"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Enterprise Security API (ESAPI), </a:t>
          </a:r>
          <a:r>
            <a:rPr lang="en-US" sz="1300" kern="1200" dirty="0" err="1" smtClean="0"/>
            <a:t>CSRFGuard</a:t>
          </a:r>
          <a:r>
            <a:rPr lang="en-US" sz="1300" kern="1200" dirty="0" smtClean="0"/>
            <a:t>, </a:t>
          </a:r>
          <a:r>
            <a:rPr lang="en-US" sz="1300" kern="1200" dirty="0" err="1" smtClean="0"/>
            <a:t>AppSensor</a:t>
          </a:r>
          <a:r>
            <a:rPr lang="en-US" sz="1300" kern="1200" dirty="0" smtClean="0"/>
            <a:t>, </a:t>
          </a:r>
          <a:r>
            <a:rPr lang="en-US" sz="1300" kern="1200" dirty="0" err="1" smtClean="0"/>
            <a:t>ModSecurity</a:t>
          </a:r>
          <a:r>
            <a:rPr lang="en-US" sz="1300" kern="1200" dirty="0" smtClean="0"/>
            <a:t> Core Rule Set Project</a:t>
          </a:r>
          <a:endParaRPr lang="nl-BE" sz="1300" kern="1200" dirty="0"/>
        </a:p>
      </dsp:txBody>
      <dsp:txXfrm>
        <a:off x="755905" y="709833"/>
        <a:ext cx="5846034" cy="446063"/>
      </dsp:txXfrm>
    </dsp:sp>
    <dsp:sp modelId="{C1D3CA14-3697-4E7D-81DE-0209A88A9BFB}">
      <dsp:nvSpPr>
        <dsp:cNvPr id="0" name=""/>
        <dsp:cNvSpPr/>
      </dsp:nvSpPr>
      <dsp:spPr>
        <a:xfrm>
          <a:off x="731774" y="1217467"/>
          <a:ext cx="5894296"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Development Guide, Cheat Sheets, Secure Coding Practices - Quick Reference Guide</a:t>
          </a:r>
          <a:endParaRPr lang="nl-BE" sz="1300" kern="1200" dirty="0"/>
        </a:p>
      </dsp:txBody>
      <dsp:txXfrm>
        <a:off x="755905" y="1241598"/>
        <a:ext cx="5846034" cy="446063"/>
      </dsp:txXfrm>
    </dsp:sp>
    <dsp:sp modelId="{CA54890E-B3AA-47A0-A831-263F22F5FB9D}">
      <dsp:nvSpPr>
        <dsp:cNvPr id="0" name=""/>
        <dsp:cNvSpPr/>
      </dsp:nvSpPr>
      <dsp:spPr>
        <a:xfrm>
          <a:off x="0" y="1749232"/>
          <a:ext cx="7357845"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smtClean="0"/>
            <a:t>DETECT</a:t>
          </a:r>
          <a:endParaRPr lang="nl-BE" sz="1300" b="1" kern="1200"/>
        </a:p>
      </dsp:txBody>
      <dsp:txXfrm>
        <a:off x="24131" y="1773363"/>
        <a:ext cx="7309583" cy="446063"/>
      </dsp:txXfrm>
    </dsp:sp>
    <dsp:sp modelId="{ED378BD4-FC9E-48E8-AA7F-8AE9A7A77B63}">
      <dsp:nvSpPr>
        <dsp:cNvPr id="0" name=""/>
        <dsp:cNvSpPr/>
      </dsp:nvSpPr>
      <dsp:spPr>
        <a:xfrm>
          <a:off x="785339" y="2280997"/>
          <a:ext cx="5787165"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Tools</a:t>
          </a:r>
          <a:r>
            <a:rPr lang="en-US" sz="1300" kern="1200" dirty="0" smtClean="0"/>
            <a:t>: OWTF, Broken Web Applications Project, Zed Attack Proxy</a:t>
          </a:r>
          <a:endParaRPr lang="nl-BE" sz="1300" kern="1200" dirty="0"/>
        </a:p>
      </dsp:txBody>
      <dsp:txXfrm>
        <a:off x="809470" y="2305128"/>
        <a:ext cx="5738903" cy="446063"/>
      </dsp:txXfrm>
    </dsp:sp>
    <dsp:sp modelId="{2886FEA1-64ED-44A8-A1E5-0E703A7BCC68}">
      <dsp:nvSpPr>
        <dsp:cNvPr id="0" name=""/>
        <dsp:cNvSpPr/>
      </dsp:nvSpPr>
      <dsp:spPr>
        <a:xfrm>
          <a:off x="838941" y="2812762"/>
          <a:ext cx="5679962"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u="sng" kern="1200" dirty="0" smtClean="0"/>
            <a:t>Docs</a:t>
          </a:r>
          <a:r>
            <a:rPr lang="en-US" sz="1300" kern="1200" dirty="0" smtClean="0"/>
            <a:t>: Code Review Guide, Testing Guide, Top Ten Project</a:t>
          </a:r>
          <a:endParaRPr lang="nl-BE" sz="1300" kern="1200" dirty="0"/>
        </a:p>
      </dsp:txBody>
      <dsp:txXfrm>
        <a:off x="863072" y="2836893"/>
        <a:ext cx="5631700" cy="446063"/>
      </dsp:txXfrm>
    </dsp:sp>
    <dsp:sp modelId="{01D3F6F6-ECB2-435A-BB7F-D0426C60566B}">
      <dsp:nvSpPr>
        <dsp:cNvPr id="0" name=""/>
        <dsp:cNvSpPr/>
      </dsp:nvSpPr>
      <dsp:spPr>
        <a:xfrm>
          <a:off x="0" y="3344528"/>
          <a:ext cx="7357845"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b="1" kern="1200" dirty="0" smtClean="0"/>
            <a:t>LIFE CYCLE</a:t>
          </a:r>
        </a:p>
      </dsp:txBody>
      <dsp:txXfrm>
        <a:off x="24131" y="3368659"/>
        <a:ext cx="7309583" cy="446063"/>
      </dsp:txXfrm>
    </dsp:sp>
    <dsp:sp modelId="{EB078AD3-C21D-4BC0-A9DD-7F0A6A9FC093}">
      <dsp:nvSpPr>
        <dsp:cNvPr id="0" name=""/>
        <dsp:cNvSpPr/>
      </dsp:nvSpPr>
      <dsp:spPr>
        <a:xfrm>
          <a:off x="803770" y="3876293"/>
          <a:ext cx="5750303" cy="494325"/>
        </a:xfrm>
        <a:prstGeom prst="round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rtl="0">
            <a:lnSpc>
              <a:spcPct val="90000"/>
            </a:lnSpc>
            <a:spcBef>
              <a:spcPct val="0"/>
            </a:spcBef>
            <a:spcAft>
              <a:spcPct val="35000"/>
            </a:spcAft>
          </a:pPr>
          <a:r>
            <a:rPr lang="en-US" sz="1300" kern="1200" dirty="0" smtClean="0"/>
            <a:t>SAMM, Application Security Verification Standard, Legal Project, </a:t>
          </a:r>
          <a:r>
            <a:rPr lang="en-US" sz="1300" kern="1200" dirty="0" err="1" smtClean="0"/>
            <a:t>WebGoat</a:t>
          </a:r>
          <a:r>
            <a:rPr lang="en-US" sz="1300" kern="1200" dirty="0" smtClean="0"/>
            <a:t>, Education Project, </a:t>
          </a:r>
          <a:r>
            <a:rPr lang="en-GB" sz="1300" kern="1200" dirty="0" smtClean="0"/>
            <a:t>Cornucopia</a:t>
          </a:r>
          <a:endParaRPr lang="en-US" sz="1300" kern="1200" dirty="0" smtClean="0"/>
        </a:p>
      </dsp:txBody>
      <dsp:txXfrm>
        <a:off x="827901" y="3900424"/>
        <a:ext cx="5702041" cy="4460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1469" y="329878"/>
          <a:ext cx="1165528" cy="699317"/>
        </a:xfrm>
        <a:prstGeom prst="rect">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kumimoji="0" lang="en-US" sz="1000" b="1" i="0" u="none" strike="noStrike" kern="1200" cap="none" spc="0" normalizeH="0" baseline="0" noProof="0" dirty="0" smtClean="0">
              <a:ln/>
              <a:effectLst/>
              <a:uLnTx/>
              <a:uFillTx/>
              <a:latin typeface="+mn-lt"/>
            </a:rPr>
            <a:t>A1: Injection</a:t>
          </a:r>
          <a:endParaRPr lang="en-US" sz="1000" b="1" kern="1200" dirty="0"/>
        </a:p>
      </dsp:txBody>
      <dsp:txXfrm>
        <a:off x="1469" y="329878"/>
        <a:ext cx="1165528" cy="699317"/>
      </dsp:txXfrm>
    </dsp:sp>
    <dsp:sp modelId="{BA79777C-83D7-4A20-8C72-9B06E33970B3}">
      <dsp:nvSpPr>
        <dsp:cNvPr id="0" name=""/>
        <dsp:cNvSpPr/>
      </dsp:nvSpPr>
      <dsp:spPr>
        <a:xfrm>
          <a:off x="1283550" y="329878"/>
          <a:ext cx="1165528" cy="699317"/>
        </a:xfrm>
        <a:prstGeom prst="rect">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kumimoji="0" lang="en-US" sz="1000" b="1" i="0" u="none" strike="noStrike" kern="1200" cap="none" spc="0" normalizeH="0" baseline="0" noProof="0" dirty="0" smtClean="0">
              <a:ln/>
              <a:effectLst/>
              <a:uLnTx/>
              <a:uFillTx/>
              <a:latin typeface="+mn-lt"/>
            </a:rPr>
            <a:t>A2: Cross-Site Scripting (XSS)</a:t>
          </a:r>
          <a:endParaRPr lang="en-US" sz="1000" b="1" kern="1200" dirty="0"/>
        </a:p>
      </dsp:txBody>
      <dsp:txXfrm>
        <a:off x="1283550" y="329878"/>
        <a:ext cx="1165528" cy="699317"/>
      </dsp:txXfrm>
    </dsp:sp>
    <dsp:sp modelId="{049F4145-C84A-42C6-8C4A-A73F5D1F13B1}">
      <dsp:nvSpPr>
        <dsp:cNvPr id="0" name=""/>
        <dsp:cNvSpPr/>
      </dsp:nvSpPr>
      <dsp:spPr>
        <a:xfrm>
          <a:off x="2563732" y="331333"/>
          <a:ext cx="1165528" cy="699317"/>
        </a:xfrm>
        <a:prstGeom prst="rect">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kumimoji="0" lang="en-US" sz="1000" b="1" i="0" u="none" strike="noStrike" kern="1200" cap="none" spc="0" normalizeH="0" baseline="0" noProof="0" dirty="0" smtClean="0">
              <a:ln/>
              <a:effectLst/>
              <a:uLnTx/>
              <a:uFillTx/>
              <a:latin typeface="+mn-lt"/>
            </a:rPr>
            <a:t>A3: </a:t>
          </a:r>
          <a:r>
            <a:rPr lang="en-US" altLang="ja-JP" sz="1000" b="1" kern="1200" dirty="0" smtClean="0">
              <a:ea typeface="ＭＳ Ｐゴシック" pitchFamily="1" charset="-128"/>
            </a:rPr>
            <a:t>Broken Authentication and Session Management</a:t>
          </a:r>
          <a:endParaRPr kumimoji="0" lang="en-US" sz="1000" b="1" i="0" u="none" strike="noStrike" kern="1200" cap="none" spc="0" normalizeH="0" baseline="0" noProof="0" dirty="0" smtClean="0">
            <a:ln/>
            <a:effectLst/>
            <a:uLnTx/>
            <a:uFillTx/>
            <a:latin typeface="+mn-lt"/>
          </a:endParaRPr>
        </a:p>
      </dsp:txBody>
      <dsp:txXfrm>
        <a:off x="2563732" y="331333"/>
        <a:ext cx="1165528" cy="699317"/>
      </dsp:txXfrm>
    </dsp:sp>
    <dsp:sp modelId="{C3E7A39C-1CAB-4280-9674-550D9EBD3664}">
      <dsp:nvSpPr>
        <dsp:cNvPr id="0" name=""/>
        <dsp:cNvSpPr/>
      </dsp:nvSpPr>
      <dsp:spPr>
        <a:xfrm>
          <a:off x="3847714" y="321962"/>
          <a:ext cx="1165528" cy="699317"/>
        </a:xfrm>
        <a:prstGeom prst="rect">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kumimoji="0" lang="en-US" sz="1000" b="1" i="0" u="none" strike="noStrike" kern="1200" cap="none" spc="0" normalizeH="0" baseline="0" noProof="0" dirty="0" smtClean="0">
              <a:ln/>
              <a:effectLst/>
              <a:uLnTx/>
              <a:uFillTx/>
              <a:latin typeface="+mn-lt"/>
            </a:rPr>
            <a:t>A4: </a:t>
          </a:r>
          <a:r>
            <a:rPr kumimoji="0" lang="en-US" altLang="ja-JP" sz="1000" b="1" i="0" u="none" strike="noStrike" kern="1200" cap="none" spc="0" normalizeH="0" baseline="0" noProof="0" dirty="0" smtClean="0">
              <a:ln/>
              <a:effectLst/>
              <a:uLnTx/>
              <a:uFillTx/>
              <a:latin typeface="+mn-lt"/>
              <a:ea typeface="ＭＳ Ｐゴシック" pitchFamily="1" charset="-128"/>
            </a:rPr>
            <a:t>Insecure Direct Object References </a:t>
          </a:r>
          <a:endParaRPr kumimoji="0" lang="en-US" sz="1000" b="1" i="0" u="none" strike="noStrike" kern="1200" cap="none" spc="0" normalizeH="0" baseline="0" noProof="0" dirty="0" smtClean="0">
            <a:ln/>
            <a:effectLst/>
            <a:uLnTx/>
            <a:uFillTx/>
            <a:latin typeface="+mn-lt"/>
          </a:endParaRPr>
        </a:p>
      </dsp:txBody>
      <dsp:txXfrm>
        <a:off x="3847714" y="321962"/>
        <a:ext cx="1165528" cy="699317"/>
      </dsp:txXfrm>
    </dsp:sp>
    <dsp:sp modelId="{E75F8F30-3FA0-429A-A777-BC11F620C600}">
      <dsp:nvSpPr>
        <dsp:cNvPr id="0" name=""/>
        <dsp:cNvSpPr/>
      </dsp:nvSpPr>
      <dsp:spPr>
        <a:xfrm>
          <a:off x="1469" y="1145748"/>
          <a:ext cx="1165528" cy="699317"/>
        </a:xfrm>
        <a:prstGeom prst="rect">
          <a:avLst/>
        </a:prstGeom>
        <a:solidFill>
          <a:schemeClr val="accent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rtl="0">
            <a:lnSpc>
              <a:spcPct val="90000"/>
            </a:lnSpc>
            <a:spcBef>
              <a:spcPct val="0"/>
            </a:spcBef>
            <a:spcAft>
              <a:spcPct val="35000"/>
            </a:spcAft>
          </a:pPr>
          <a:r>
            <a:rPr kumimoji="0" lang="en-US" sz="1000" b="1" i="0" u="none" strike="noStrike" kern="1200" cap="none" spc="0" normalizeH="0" baseline="0" noProof="0" dirty="0" smtClean="0">
              <a:ln/>
              <a:effectLst/>
              <a:uLnTx/>
              <a:uFillTx/>
              <a:latin typeface="+mn-lt"/>
            </a:rPr>
            <a:t>A5: </a:t>
          </a:r>
          <a:r>
            <a:rPr kumimoji="0" lang="en-US" altLang="ja-JP" sz="1000" b="1" i="0" u="none" strike="noStrike" kern="1200" cap="none" spc="0" normalizeH="0" baseline="0" noProof="0" dirty="0" smtClean="0">
              <a:ln/>
              <a:effectLst/>
              <a:uLnTx/>
              <a:uFillTx/>
              <a:latin typeface="+mn-lt"/>
              <a:ea typeface="ＭＳ Ｐゴシック" pitchFamily="1" charset="-128"/>
            </a:rPr>
            <a:t>Cross Site Request Forgery (CSRF) </a:t>
          </a:r>
          <a:endParaRPr kumimoji="0" lang="en-US" sz="1000" b="1" i="0" u="none" strike="noStrike" kern="1200" cap="none" spc="0" normalizeH="0" baseline="0" noProof="0" dirty="0">
            <a:ln/>
            <a:effectLst/>
            <a:uLnTx/>
            <a:uFillTx/>
            <a:latin typeface="+mn-lt"/>
          </a:endParaRPr>
        </a:p>
      </dsp:txBody>
      <dsp:txXfrm>
        <a:off x="1469" y="1145748"/>
        <a:ext cx="1165528" cy="699317"/>
      </dsp:txXfrm>
    </dsp:sp>
    <dsp:sp modelId="{764C6158-AD60-4271-9C65-2ABDF85CAA50}">
      <dsp:nvSpPr>
        <dsp:cNvPr id="0" name=""/>
        <dsp:cNvSpPr/>
      </dsp:nvSpPr>
      <dsp:spPr>
        <a:xfrm>
          <a:off x="1283550" y="1145748"/>
          <a:ext cx="1165528" cy="699317"/>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A6: Security </a:t>
          </a:r>
          <a:r>
            <a:rPr lang="en-US" sz="1000" b="1" kern="1200" dirty="0" err="1" smtClean="0"/>
            <a:t>Misconfiguration</a:t>
          </a:r>
          <a:endParaRPr lang="en-US" sz="1000" b="1" kern="1200" dirty="0" smtClean="0"/>
        </a:p>
      </dsp:txBody>
      <dsp:txXfrm>
        <a:off x="1283550" y="1145748"/>
        <a:ext cx="1165528" cy="699317"/>
      </dsp:txXfrm>
    </dsp:sp>
    <dsp:sp modelId="{EA75EA57-6CCA-4563-87BD-023630ABCFA8}">
      <dsp:nvSpPr>
        <dsp:cNvPr id="0" name=""/>
        <dsp:cNvSpPr/>
      </dsp:nvSpPr>
      <dsp:spPr>
        <a:xfrm>
          <a:off x="2565632" y="1145748"/>
          <a:ext cx="1165528" cy="699317"/>
        </a:xfrm>
        <a:prstGeom prst="rect">
          <a:avLst/>
        </a:prstGeom>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A7: </a:t>
          </a:r>
          <a:r>
            <a:rPr lang="en-US" altLang="ja-JP" sz="1000" b="1" kern="1200" dirty="0" smtClean="0">
              <a:ea typeface="ＭＳ Ｐゴシック" pitchFamily="1" charset="-128"/>
            </a:rPr>
            <a:t>Failure to Restrict URL Access</a:t>
          </a:r>
          <a:endParaRPr lang="en-US" sz="1000" b="1" kern="1200" dirty="0"/>
        </a:p>
      </dsp:txBody>
      <dsp:txXfrm>
        <a:off x="2565632" y="1145748"/>
        <a:ext cx="1165528" cy="699317"/>
      </dsp:txXfrm>
    </dsp:sp>
    <dsp:sp modelId="{41C906C3-FECE-4AA6-9B2E-E742275892E7}">
      <dsp:nvSpPr>
        <dsp:cNvPr id="0" name=""/>
        <dsp:cNvSpPr/>
      </dsp:nvSpPr>
      <dsp:spPr>
        <a:xfrm>
          <a:off x="3847714" y="1145748"/>
          <a:ext cx="1165528" cy="699317"/>
        </a:xfrm>
        <a:prstGeom prst="rect">
          <a:avLst/>
        </a:prstGeom>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A8: Insecure Cryptographic Storage</a:t>
          </a:r>
          <a:endParaRPr lang="en-US" sz="1000" b="1" kern="1200" dirty="0"/>
        </a:p>
      </dsp:txBody>
      <dsp:txXfrm>
        <a:off x="3847714" y="1145748"/>
        <a:ext cx="1165528" cy="699317"/>
      </dsp:txXfrm>
    </dsp:sp>
    <dsp:sp modelId="{0E5BD108-059F-48AE-801C-18529182DE42}">
      <dsp:nvSpPr>
        <dsp:cNvPr id="0" name=""/>
        <dsp:cNvSpPr/>
      </dsp:nvSpPr>
      <dsp:spPr>
        <a:xfrm>
          <a:off x="1283550" y="1961619"/>
          <a:ext cx="1165528" cy="699317"/>
        </a:xfrm>
        <a:prstGeom prst="rect">
          <a:avLst/>
        </a:prstGeom>
        <a:gradFill flip="none" rotWithShape="0">
          <a:gsLst>
            <a:gs pos="0">
              <a:srgbClr val="0066CC">
                <a:shade val="30000"/>
                <a:satMod val="115000"/>
              </a:srgbClr>
            </a:gs>
            <a:gs pos="50000">
              <a:srgbClr val="0066CC">
                <a:shade val="67500"/>
                <a:satMod val="115000"/>
              </a:srgbClr>
            </a:gs>
            <a:gs pos="100000">
              <a:srgbClr val="0066CC">
                <a:shade val="100000"/>
                <a:satMod val="115000"/>
              </a:srgbClr>
            </a:gs>
          </a:gsLst>
          <a:lin ang="5400000" scaled="1"/>
          <a:tileRect/>
        </a:gra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altLang="ja-JP" sz="1000" b="1" kern="1200" dirty="0" smtClean="0">
              <a:ea typeface="ＭＳ Ｐゴシック" pitchFamily="1" charset="-128"/>
            </a:rPr>
            <a:t>A9: </a:t>
          </a:r>
          <a:r>
            <a:rPr lang="en-US" sz="1000" b="1" i="0" u="none" kern="1200" dirty="0" smtClean="0"/>
            <a:t>Insufficient Transport Layer Protection</a:t>
          </a:r>
          <a:endParaRPr lang="en-US" sz="1000" b="1" kern="1200" dirty="0"/>
        </a:p>
      </dsp:txBody>
      <dsp:txXfrm>
        <a:off x="1283550" y="1961619"/>
        <a:ext cx="1165528" cy="699317"/>
      </dsp:txXfrm>
    </dsp:sp>
    <dsp:sp modelId="{AB8EC8CA-2DD9-43B0-BAC8-DBF5D6A86196}">
      <dsp:nvSpPr>
        <dsp:cNvPr id="0" name=""/>
        <dsp:cNvSpPr/>
      </dsp:nvSpPr>
      <dsp:spPr>
        <a:xfrm>
          <a:off x="2565632" y="1961619"/>
          <a:ext cx="1165528" cy="699317"/>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b="1" kern="1200" dirty="0" smtClean="0"/>
            <a:t>A10: </a:t>
          </a:r>
          <a:r>
            <a:rPr lang="en-US" altLang="ja-JP" sz="1000" b="1" kern="1200" dirty="0" err="1" smtClean="0">
              <a:ea typeface="ＭＳ Ｐゴシック" pitchFamily="1" charset="-128"/>
            </a:rPr>
            <a:t>Unvalidated</a:t>
          </a:r>
          <a:r>
            <a:rPr lang="en-US" altLang="ja-JP" sz="1000" b="1" kern="1200" dirty="0" smtClean="0">
              <a:ea typeface="ＭＳ Ｐゴシック" pitchFamily="1" charset="-128"/>
            </a:rPr>
            <a:t> Redirects and Forwards</a:t>
          </a:r>
          <a:endParaRPr lang="en-US" sz="1000" b="1" kern="1200" dirty="0"/>
        </a:p>
      </dsp:txBody>
      <dsp:txXfrm>
        <a:off x="2565632" y="1961619"/>
        <a:ext cx="1165528" cy="6993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E8D77-A450-48C2-8A88-CD223B4541FB}">
      <dsp:nvSpPr>
        <dsp:cNvPr id="0" name=""/>
        <dsp:cNvSpPr/>
      </dsp:nvSpPr>
      <dsp:spPr>
        <a:xfrm>
          <a:off x="0" y="409217"/>
          <a:ext cx="8141345" cy="719546"/>
        </a:xfrm>
        <a:prstGeom prst="roundRect">
          <a:avLst>
            <a:gd name="adj" fmla="val 10000"/>
          </a:avLst>
        </a:prstGeom>
        <a:solidFill>
          <a:srgbClr val="659A2A"/>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Custom Enterprise Web Application</a:t>
          </a:r>
          <a:endParaRPr lang="en-US" sz="2400" b="1" kern="1200" dirty="0"/>
        </a:p>
      </dsp:txBody>
      <dsp:txXfrm>
        <a:off x="21075" y="430292"/>
        <a:ext cx="8099195" cy="677396"/>
      </dsp:txXfrm>
    </dsp:sp>
    <dsp:sp modelId="{B2BCDAB2-FFE4-478F-8E30-EC5D46553CCE}">
      <dsp:nvSpPr>
        <dsp:cNvPr id="0" name=""/>
        <dsp:cNvSpPr/>
      </dsp:nvSpPr>
      <dsp:spPr>
        <a:xfrm>
          <a:off x="0" y="1184342"/>
          <a:ext cx="8125451" cy="670460"/>
        </a:xfrm>
        <a:prstGeom prst="roundRect">
          <a:avLst>
            <a:gd name="adj" fmla="val 10000"/>
          </a:avLst>
        </a:prstGeom>
        <a:solidFill>
          <a:schemeClr val="accent6">
            <a:lumMod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t>Enterprise Security API</a:t>
          </a:r>
          <a:endParaRPr lang="en-US" sz="2400" b="1" kern="1200" dirty="0"/>
        </a:p>
      </dsp:txBody>
      <dsp:txXfrm>
        <a:off x="19637" y="1203979"/>
        <a:ext cx="8086177" cy="631186"/>
      </dsp:txXfrm>
    </dsp:sp>
    <dsp:sp modelId="{1310CA2D-92B0-429D-9BF5-B01897562CFE}">
      <dsp:nvSpPr>
        <dsp:cNvPr id="0" name=""/>
        <dsp:cNvSpPr/>
      </dsp:nvSpPr>
      <dsp:spPr>
        <a:xfrm>
          <a:off x="9240"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Authenticator</a:t>
          </a:r>
          <a:endParaRPr lang="en-US" sz="1500" b="1" kern="1200" dirty="0"/>
        </a:p>
      </dsp:txBody>
      <dsp:txXfrm>
        <a:off x="25601" y="1906169"/>
        <a:ext cx="525881" cy="2233495"/>
      </dsp:txXfrm>
    </dsp:sp>
    <dsp:sp modelId="{1E148C46-ACC1-4792-B37F-63750643FA1A}">
      <dsp:nvSpPr>
        <dsp:cNvPr id="0" name=""/>
        <dsp:cNvSpPr/>
      </dsp:nvSpPr>
      <dsp:spPr>
        <a:xfrm>
          <a:off x="591305"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User</a:t>
          </a:r>
          <a:endParaRPr lang="en-US" sz="1500" b="1" kern="1200" dirty="0"/>
        </a:p>
      </dsp:txBody>
      <dsp:txXfrm>
        <a:off x="607666" y="1906169"/>
        <a:ext cx="525881" cy="2233495"/>
      </dsp:txXfrm>
    </dsp:sp>
    <dsp:sp modelId="{B7224589-3D84-4F26-B38F-F65CF9D69FE3}">
      <dsp:nvSpPr>
        <dsp:cNvPr id="0" name=""/>
        <dsp:cNvSpPr/>
      </dsp:nvSpPr>
      <dsp:spPr>
        <a:xfrm>
          <a:off x="1173370"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AccessController</a:t>
          </a:r>
          <a:endParaRPr lang="en-US" sz="1500" b="1" kern="1200" dirty="0"/>
        </a:p>
      </dsp:txBody>
      <dsp:txXfrm>
        <a:off x="1189731" y="1906169"/>
        <a:ext cx="525881" cy="2233495"/>
      </dsp:txXfrm>
    </dsp:sp>
    <dsp:sp modelId="{DA047933-D13A-4FC2-82C0-447337779992}">
      <dsp:nvSpPr>
        <dsp:cNvPr id="0" name=""/>
        <dsp:cNvSpPr/>
      </dsp:nvSpPr>
      <dsp:spPr>
        <a:xfrm>
          <a:off x="1755435"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AccessReferenceMap</a:t>
          </a:r>
          <a:endParaRPr lang="en-US" sz="1500" b="1" kern="1200" dirty="0"/>
        </a:p>
      </dsp:txBody>
      <dsp:txXfrm>
        <a:off x="1771796" y="1906169"/>
        <a:ext cx="525881" cy="2233495"/>
      </dsp:txXfrm>
    </dsp:sp>
    <dsp:sp modelId="{EAEDB256-52C4-4E72-98E0-BF8BEF9CBF16}">
      <dsp:nvSpPr>
        <dsp:cNvPr id="0" name=""/>
        <dsp:cNvSpPr/>
      </dsp:nvSpPr>
      <dsp:spPr>
        <a:xfrm>
          <a:off x="2337500"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Validator</a:t>
          </a:r>
          <a:endParaRPr lang="en-US" sz="1500" b="1" kern="1200" dirty="0"/>
        </a:p>
      </dsp:txBody>
      <dsp:txXfrm>
        <a:off x="2353861" y="1906169"/>
        <a:ext cx="525881" cy="2233495"/>
      </dsp:txXfrm>
    </dsp:sp>
    <dsp:sp modelId="{897B20DD-66A0-4F0F-A77B-FBF79348313E}">
      <dsp:nvSpPr>
        <dsp:cNvPr id="0" name=""/>
        <dsp:cNvSpPr/>
      </dsp:nvSpPr>
      <dsp:spPr>
        <a:xfrm>
          <a:off x="2919566"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Encoder</a:t>
          </a:r>
          <a:endParaRPr lang="en-US" sz="1500" b="1" kern="1200" dirty="0"/>
        </a:p>
      </dsp:txBody>
      <dsp:txXfrm>
        <a:off x="2935927" y="1906169"/>
        <a:ext cx="525881" cy="2233495"/>
      </dsp:txXfrm>
    </dsp:sp>
    <dsp:sp modelId="{C5167C67-47E1-40A4-BEBE-FE2E97251587}">
      <dsp:nvSpPr>
        <dsp:cNvPr id="0" name=""/>
        <dsp:cNvSpPr/>
      </dsp:nvSpPr>
      <dsp:spPr>
        <a:xfrm>
          <a:off x="3501631"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HTTPUtilities</a:t>
          </a:r>
          <a:endParaRPr lang="en-US" sz="1500" b="1" kern="1200" dirty="0"/>
        </a:p>
      </dsp:txBody>
      <dsp:txXfrm>
        <a:off x="3517992" y="1906169"/>
        <a:ext cx="525881" cy="2233495"/>
      </dsp:txXfrm>
    </dsp:sp>
    <dsp:sp modelId="{B16DC942-FBD3-493D-8BB5-1546DB4F6A46}">
      <dsp:nvSpPr>
        <dsp:cNvPr id="0" name=""/>
        <dsp:cNvSpPr/>
      </dsp:nvSpPr>
      <dsp:spPr>
        <a:xfrm>
          <a:off x="4083696"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Encryptor</a:t>
          </a:r>
          <a:endParaRPr lang="en-US" sz="1500" b="1" kern="1200" dirty="0"/>
        </a:p>
      </dsp:txBody>
      <dsp:txXfrm>
        <a:off x="4100057" y="1906169"/>
        <a:ext cx="525881" cy="2233495"/>
      </dsp:txXfrm>
    </dsp:sp>
    <dsp:sp modelId="{1E59F0C6-1250-4508-985F-398145FC6B04}">
      <dsp:nvSpPr>
        <dsp:cNvPr id="0" name=""/>
        <dsp:cNvSpPr/>
      </dsp:nvSpPr>
      <dsp:spPr>
        <a:xfrm>
          <a:off x="4665761"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EncryptedProperties</a:t>
          </a:r>
          <a:endParaRPr lang="en-US" sz="1500" b="1" kern="1200" dirty="0"/>
        </a:p>
      </dsp:txBody>
      <dsp:txXfrm>
        <a:off x="4682122" y="1906169"/>
        <a:ext cx="525881" cy="2233495"/>
      </dsp:txXfrm>
    </dsp:sp>
    <dsp:sp modelId="{DF50857C-7BAD-4B02-A4D8-124ED847A302}">
      <dsp:nvSpPr>
        <dsp:cNvPr id="0" name=""/>
        <dsp:cNvSpPr/>
      </dsp:nvSpPr>
      <dsp:spPr>
        <a:xfrm>
          <a:off x="5247827"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Randomizer</a:t>
          </a:r>
          <a:endParaRPr lang="en-US" sz="1500" b="1" kern="1200" dirty="0"/>
        </a:p>
      </dsp:txBody>
      <dsp:txXfrm>
        <a:off x="5264188" y="1906169"/>
        <a:ext cx="525881" cy="2233495"/>
      </dsp:txXfrm>
    </dsp:sp>
    <dsp:sp modelId="{AC7CE723-C373-48E7-9DB5-D9191F379A86}">
      <dsp:nvSpPr>
        <dsp:cNvPr id="0" name=""/>
        <dsp:cNvSpPr/>
      </dsp:nvSpPr>
      <dsp:spPr>
        <a:xfrm>
          <a:off x="5829892"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Exception Handling</a:t>
          </a:r>
          <a:endParaRPr lang="en-US" sz="1500" b="1" kern="1200" dirty="0"/>
        </a:p>
      </dsp:txBody>
      <dsp:txXfrm>
        <a:off x="5846253" y="1906169"/>
        <a:ext cx="525881" cy="2233495"/>
      </dsp:txXfrm>
    </dsp:sp>
    <dsp:sp modelId="{46E4D9A1-3176-43A4-85E6-FC1242530567}">
      <dsp:nvSpPr>
        <dsp:cNvPr id="0" name=""/>
        <dsp:cNvSpPr/>
      </dsp:nvSpPr>
      <dsp:spPr>
        <a:xfrm>
          <a:off x="6411957"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smtClean="0"/>
            <a:t>Logger</a:t>
          </a:r>
          <a:endParaRPr lang="en-US" sz="1500" b="1" kern="1200" dirty="0"/>
        </a:p>
      </dsp:txBody>
      <dsp:txXfrm>
        <a:off x="6428318" y="1906169"/>
        <a:ext cx="525881" cy="2233495"/>
      </dsp:txXfrm>
    </dsp:sp>
    <dsp:sp modelId="{641D1ABE-D6AD-4DF0-B338-9F9A3F75D0CE}">
      <dsp:nvSpPr>
        <dsp:cNvPr id="0" name=""/>
        <dsp:cNvSpPr/>
      </dsp:nvSpPr>
      <dsp:spPr>
        <a:xfrm>
          <a:off x="6994022"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IntrusionDetector</a:t>
          </a:r>
          <a:endParaRPr lang="en-US" sz="1500" b="1" kern="1200" dirty="0"/>
        </a:p>
      </dsp:txBody>
      <dsp:txXfrm>
        <a:off x="7010383" y="1906169"/>
        <a:ext cx="525881" cy="2233495"/>
      </dsp:txXfrm>
    </dsp:sp>
    <dsp:sp modelId="{8A6F70EB-27B4-498A-8E23-E74FEB0DE387}">
      <dsp:nvSpPr>
        <dsp:cNvPr id="0" name=""/>
        <dsp:cNvSpPr/>
      </dsp:nvSpPr>
      <dsp:spPr>
        <a:xfrm>
          <a:off x="7576088" y="1889808"/>
          <a:ext cx="558603" cy="2266217"/>
        </a:xfrm>
        <a:prstGeom prst="roundRect">
          <a:avLst>
            <a:gd name="adj" fmla="val 10000"/>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vert270"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SecurityConfiguration</a:t>
          </a:r>
          <a:endParaRPr lang="en-US" sz="1500" b="1" kern="1200" dirty="0"/>
        </a:p>
      </dsp:txBody>
      <dsp:txXfrm>
        <a:off x="7592449" y="1906169"/>
        <a:ext cx="525881" cy="223349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92840-6957-40BA-9DDC-450CF8D316FA}">
      <dsp:nvSpPr>
        <dsp:cNvPr id="0" name=""/>
        <dsp:cNvSpPr/>
      </dsp:nvSpPr>
      <dsp:spPr>
        <a:xfrm rot="5400000">
          <a:off x="4040700" y="-1498934"/>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Roles &amp; Responsibilities</a:t>
          </a:r>
          <a:endParaRPr lang="en-GB" sz="1900" kern="1200" dirty="0"/>
        </a:p>
      </dsp:txBody>
      <dsp:txXfrm rot="-5400000">
        <a:off x="2410828" y="181031"/>
        <a:ext cx="4235823" cy="925984"/>
      </dsp:txXfrm>
    </dsp:sp>
    <dsp:sp modelId="{3AF9B6A3-4535-4AA4-81F0-ED28F75E05D5}">
      <dsp:nvSpPr>
        <dsp:cNvPr id="0" name=""/>
        <dsp:cNvSpPr/>
      </dsp:nvSpPr>
      <dsp:spPr>
        <a:xfrm>
          <a:off x="0" y="2666"/>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People</a:t>
          </a:r>
          <a:endParaRPr lang="en-GB" sz="2700" kern="1200" dirty="0"/>
        </a:p>
      </dsp:txBody>
      <dsp:txXfrm>
        <a:off x="62617" y="65283"/>
        <a:ext cx="2285593" cy="1157478"/>
      </dsp:txXfrm>
    </dsp:sp>
    <dsp:sp modelId="{D97ACF03-6CA7-4BB8-8ED8-DF1C8024E7A0}">
      <dsp:nvSpPr>
        <dsp:cNvPr id="0" name=""/>
        <dsp:cNvSpPr/>
      </dsp:nvSpPr>
      <dsp:spPr>
        <a:xfrm rot="5400000">
          <a:off x="4040700" y="-152086"/>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Activities</a:t>
          </a:r>
          <a:endParaRPr lang="en-GB" sz="1900" kern="1200" dirty="0"/>
        </a:p>
        <a:p>
          <a:pPr marL="171450" lvl="1" indent="-171450" algn="l" defTabSz="844550">
            <a:lnSpc>
              <a:spcPct val="90000"/>
            </a:lnSpc>
            <a:spcBef>
              <a:spcPct val="0"/>
            </a:spcBef>
            <a:spcAft>
              <a:spcPct val="15000"/>
            </a:spcAft>
            <a:buChar char="••"/>
          </a:pPr>
          <a:r>
            <a:rPr lang="en-GB" sz="1900" kern="1200" dirty="0" smtClean="0"/>
            <a:t>Deliverables</a:t>
          </a:r>
          <a:endParaRPr lang="en-GB" sz="1900" kern="1200" dirty="0"/>
        </a:p>
        <a:p>
          <a:pPr marL="171450" lvl="1" indent="-171450" algn="l" defTabSz="844550">
            <a:lnSpc>
              <a:spcPct val="90000"/>
            </a:lnSpc>
            <a:spcBef>
              <a:spcPct val="0"/>
            </a:spcBef>
            <a:spcAft>
              <a:spcPct val="15000"/>
            </a:spcAft>
            <a:buChar char="••"/>
          </a:pPr>
          <a:r>
            <a:rPr lang="en-GB" sz="1900" kern="1200" dirty="0" smtClean="0"/>
            <a:t>Control Gates</a:t>
          </a:r>
          <a:endParaRPr lang="en-GB" sz="1900" kern="1200" dirty="0"/>
        </a:p>
      </dsp:txBody>
      <dsp:txXfrm rot="-5400000">
        <a:off x="2410828" y="1527879"/>
        <a:ext cx="4235823" cy="925984"/>
      </dsp:txXfrm>
    </dsp:sp>
    <dsp:sp modelId="{0E36E2C9-FC73-47AB-8C77-6ED2827FAA8E}">
      <dsp:nvSpPr>
        <dsp:cNvPr id="0" name=""/>
        <dsp:cNvSpPr/>
      </dsp:nvSpPr>
      <dsp:spPr>
        <a:xfrm>
          <a:off x="0" y="1349515"/>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Process</a:t>
          </a:r>
          <a:endParaRPr lang="en-GB" sz="2700" kern="1200" dirty="0"/>
        </a:p>
      </dsp:txBody>
      <dsp:txXfrm>
        <a:off x="62617" y="1412132"/>
        <a:ext cx="2285593" cy="1157478"/>
      </dsp:txXfrm>
    </dsp:sp>
    <dsp:sp modelId="{8721FD20-FB19-4F7E-9693-96D34AA2732F}">
      <dsp:nvSpPr>
        <dsp:cNvPr id="0" name=""/>
        <dsp:cNvSpPr/>
      </dsp:nvSpPr>
      <dsp:spPr>
        <a:xfrm rot="5400000">
          <a:off x="4040700" y="1194762"/>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GB" sz="1900" kern="1200" dirty="0" smtClean="0"/>
            <a:t>Standards &amp; Guidelines</a:t>
          </a:r>
          <a:endParaRPr lang="en-GB" sz="1900" kern="1200" dirty="0"/>
        </a:p>
        <a:p>
          <a:pPr marL="171450" lvl="1" indent="-171450" algn="l" defTabSz="844550">
            <a:lnSpc>
              <a:spcPct val="90000"/>
            </a:lnSpc>
            <a:spcBef>
              <a:spcPct val="0"/>
            </a:spcBef>
            <a:spcAft>
              <a:spcPct val="15000"/>
            </a:spcAft>
            <a:buChar char="••"/>
          </a:pPr>
          <a:r>
            <a:rPr lang="en-GB" sz="1900" kern="1200" dirty="0" smtClean="0"/>
            <a:t>Compliance</a:t>
          </a:r>
          <a:endParaRPr lang="en-GB" sz="1900" kern="1200" dirty="0"/>
        </a:p>
        <a:p>
          <a:pPr marL="171450" lvl="1" indent="-171450" algn="l" defTabSz="844550">
            <a:lnSpc>
              <a:spcPct val="90000"/>
            </a:lnSpc>
            <a:spcBef>
              <a:spcPct val="0"/>
            </a:spcBef>
            <a:spcAft>
              <a:spcPct val="15000"/>
            </a:spcAft>
            <a:buChar char="••"/>
          </a:pPr>
          <a:r>
            <a:rPr lang="en-GB" sz="1900" kern="1200" dirty="0" smtClean="0"/>
            <a:t>Transfer methods</a:t>
          </a:r>
          <a:endParaRPr lang="en-GB" sz="1900" kern="1200" dirty="0"/>
        </a:p>
      </dsp:txBody>
      <dsp:txXfrm rot="-5400000">
        <a:off x="2410828" y="2874728"/>
        <a:ext cx="4235823" cy="925984"/>
      </dsp:txXfrm>
    </dsp:sp>
    <dsp:sp modelId="{4576D9E9-4816-43D1-A637-EB251FECFA9C}">
      <dsp:nvSpPr>
        <dsp:cNvPr id="0" name=""/>
        <dsp:cNvSpPr/>
      </dsp:nvSpPr>
      <dsp:spPr>
        <a:xfrm>
          <a:off x="0" y="2696363"/>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en-GB" sz="2700" kern="1200" dirty="0" smtClean="0"/>
            <a:t>Knowledge</a:t>
          </a:r>
        </a:p>
      </dsp:txBody>
      <dsp:txXfrm>
        <a:off x="62617" y="2758980"/>
        <a:ext cx="2285593" cy="1157478"/>
      </dsp:txXfrm>
    </dsp:sp>
    <dsp:sp modelId="{BD40A71F-EB74-4A6B-8D23-71DF1F712FD0}">
      <dsp:nvSpPr>
        <dsp:cNvPr id="0" name=""/>
        <dsp:cNvSpPr/>
      </dsp:nvSpPr>
      <dsp:spPr>
        <a:xfrm rot="5400000">
          <a:off x="4040700" y="2541610"/>
          <a:ext cx="1026170" cy="4285916"/>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extrusionH="190500" prstMaterial="dkEdge">
          <a:bevelT w="120650" h="38100" prst="relaxedInset"/>
          <a:bevelB w="120650" h="571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nl-BE" sz="1900" kern="1200" dirty="0" err="1" smtClean="0"/>
            <a:t>Development</a:t>
          </a:r>
          <a:r>
            <a:rPr lang="nl-BE" sz="1900" kern="1200" dirty="0" smtClean="0"/>
            <a:t> support</a:t>
          </a:r>
        </a:p>
        <a:p>
          <a:pPr marL="171450" lvl="1" indent="-171450" algn="l" defTabSz="844550">
            <a:lnSpc>
              <a:spcPct val="90000"/>
            </a:lnSpc>
            <a:spcBef>
              <a:spcPct val="0"/>
            </a:spcBef>
            <a:spcAft>
              <a:spcPct val="15000"/>
            </a:spcAft>
            <a:buChar char="••"/>
          </a:pPr>
          <a:r>
            <a:rPr lang="nl-BE" sz="1900" kern="1200" dirty="0" err="1" smtClean="0"/>
            <a:t>Assessment</a:t>
          </a:r>
          <a:r>
            <a:rPr lang="nl-BE" sz="1900" kern="1200" dirty="0" smtClean="0"/>
            <a:t> tools</a:t>
          </a:r>
        </a:p>
        <a:p>
          <a:pPr marL="171450" lvl="1" indent="-171450" algn="l" defTabSz="844550">
            <a:lnSpc>
              <a:spcPct val="90000"/>
            </a:lnSpc>
            <a:spcBef>
              <a:spcPct val="0"/>
            </a:spcBef>
            <a:spcAft>
              <a:spcPct val="15000"/>
            </a:spcAft>
            <a:buChar char="••"/>
          </a:pPr>
          <a:r>
            <a:rPr lang="nl-BE" sz="1900" kern="1200" dirty="0" smtClean="0"/>
            <a:t>Management tools</a:t>
          </a:r>
          <a:endParaRPr lang="en-GB" sz="1900" kern="1200" dirty="0"/>
        </a:p>
      </dsp:txBody>
      <dsp:txXfrm rot="-5400000">
        <a:off x="2410828" y="4221576"/>
        <a:ext cx="4235823" cy="925984"/>
      </dsp:txXfrm>
    </dsp:sp>
    <dsp:sp modelId="{9102E28D-841B-4396-AC8A-CCA77C04DC50}">
      <dsp:nvSpPr>
        <dsp:cNvPr id="0" name=""/>
        <dsp:cNvSpPr/>
      </dsp:nvSpPr>
      <dsp:spPr>
        <a:xfrm>
          <a:off x="0" y="4043212"/>
          <a:ext cx="2410827" cy="1282712"/>
        </a:xfrm>
        <a:prstGeom prst="round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lvl="0" algn="ctr" defTabSz="1200150">
            <a:lnSpc>
              <a:spcPct val="90000"/>
            </a:lnSpc>
            <a:spcBef>
              <a:spcPct val="0"/>
            </a:spcBef>
            <a:spcAft>
              <a:spcPct val="35000"/>
            </a:spcAft>
          </a:pPr>
          <a:r>
            <a:rPr lang="nl-BE" sz="2700" kern="1200" dirty="0" smtClean="0"/>
            <a:t>Tools &amp; </a:t>
          </a:r>
          <a:r>
            <a:rPr lang="nl-BE" sz="2700" kern="1200" dirty="0" err="1" smtClean="0"/>
            <a:t>Components</a:t>
          </a:r>
          <a:endParaRPr lang="en-GB" sz="2700" kern="1200" dirty="0"/>
        </a:p>
      </dsp:txBody>
      <dsp:txXfrm>
        <a:off x="62617" y="4105829"/>
        <a:ext cx="2285593" cy="1157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16D7D8-E32A-4D43-B3F8-9B31DF2A99B9}">
      <dsp:nvSpPr>
        <dsp:cNvPr id="0" name=""/>
        <dsp:cNvSpPr/>
      </dsp:nvSpPr>
      <dsp:spPr>
        <a:xfrm>
          <a:off x="264524" y="1848"/>
          <a:ext cx="2557149" cy="102285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lvl="0" algn="ctr" defTabSz="666750" rtl="0">
            <a:lnSpc>
              <a:spcPct val="90000"/>
            </a:lnSpc>
            <a:spcBef>
              <a:spcPct val="0"/>
            </a:spcBef>
            <a:spcAft>
              <a:spcPct val="35000"/>
            </a:spcAft>
          </a:pPr>
          <a:r>
            <a:rPr lang="en-US" sz="1500" kern="1200" smtClean="0"/>
            <a:t>An organization’s behavior changes slowly over time</a:t>
          </a:r>
          <a:endParaRPr lang="nl-BE" sz="1500" kern="1200"/>
        </a:p>
      </dsp:txBody>
      <dsp:txXfrm>
        <a:off x="775954" y="1848"/>
        <a:ext cx="1534290" cy="1022859"/>
      </dsp:txXfrm>
    </dsp:sp>
    <dsp:sp modelId="{D49A153E-FBAC-40D4-A871-DE4281063ABE}">
      <dsp:nvSpPr>
        <dsp:cNvPr id="0" name=""/>
        <dsp:cNvSpPr/>
      </dsp:nvSpPr>
      <dsp:spPr>
        <a:xfrm>
          <a:off x="2489244" y="88792"/>
          <a:ext cx="2122434" cy="848973"/>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rtl="0">
            <a:lnSpc>
              <a:spcPct val="90000"/>
            </a:lnSpc>
            <a:spcBef>
              <a:spcPct val="0"/>
            </a:spcBef>
            <a:spcAft>
              <a:spcPct val="35000"/>
            </a:spcAft>
          </a:pPr>
          <a:r>
            <a:rPr lang="en-US" sz="1200" kern="1200" dirty="0" smtClean="0"/>
            <a:t>Changes must be </a:t>
          </a:r>
          <a:r>
            <a:rPr lang="en-US" sz="1200" u="sng" kern="1200" dirty="0" smtClean="0"/>
            <a:t>iterative</a:t>
          </a:r>
          <a:r>
            <a:rPr lang="en-US" sz="1200" kern="1200" dirty="0" smtClean="0"/>
            <a:t> while working toward long-term goals</a:t>
          </a:r>
          <a:endParaRPr lang="nl-BE" sz="1200" kern="1200" dirty="0"/>
        </a:p>
      </dsp:txBody>
      <dsp:txXfrm>
        <a:off x="2913731" y="88792"/>
        <a:ext cx="1273461" cy="848973"/>
      </dsp:txXfrm>
    </dsp:sp>
    <dsp:sp modelId="{ED6788B3-32EE-4277-AFAB-6F59C0DA29DB}">
      <dsp:nvSpPr>
        <dsp:cNvPr id="0" name=""/>
        <dsp:cNvSpPr/>
      </dsp:nvSpPr>
      <dsp:spPr>
        <a:xfrm>
          <a:off x="264524" y="1167909"/>
          <a:ext cx="2557149" cy="102285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lvl="0" algn="ctr" defTabSz="666750" rtl="0">
            <a:lnSpc>
              <a:spcPct val="90000"/>
            </a:lnSpc>
            <a:spcBef>
              <a:spcPct val="0"/>
            </a:spcBef>
            <a:spcAft>
              <a:spcPct val="35000"/>
            </a:spcAft>
          </a:pPr>
          <a:r>
            <a:rPr lang="en-US" sz="1500" kern="1200" smtClean="0"/>
            <a:t>There is no single recipe that works for all organizations</a:t>
          </a:r>
          <a:endParaRPr lang="nl-BE" sz="1500" kern="1200"/>
        </a:p>
      </dsp:txBody>
      <dsp:txXfrm>
        <a:off x="775954" y="1167909"/>
        <a:ext cx="1534290" cy="1022859"/>
      </dsp:txXfrm>
    </dsp:sp>
    <dsp:sp modelId="{729CF545-F6C8-4E99-8156-6494D44F16FA}">
      <dsp:nvSpPr>
        <dsp:cNvPr id="0" name=""/>
        <dsp:cNvSpPr/>
      </dsp:nvSpPr>
      <dsp:spPr>
        <a:xfrm>
          <a:off x="2489244" y="1254852"/>
          <a:ext cx="2122434" cy="848973"/>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rtl="0">
            <a:lnSpc>
              <a:spcPct val="90000"/>
            </a:lnSpc>
            <a:spcBef>
              <a:spcPct val="0"/>
            </a:spcBef>
            <a:spcAft>
              <a:spcPct val="35000"/>
            </a:spcAft>
          </a:pPr>
          <a:r>
            <a:rPr lang="en-US" sz="1200" kern="1200" dirty="0" smtClean="0"/>
            <a:t>A solution must enable </a:t>
          </a:r>
          <a:r>
            <a:rPr lang="en-US" sz="1200" u="sng" kern="1200" dirty="0" smtClean="0"/>
            <a:t>risk-based</a:t>
          </a:r>
          <a:r>
            <a:rPr lang="en-US" sz="1200" kern="1200" dirty="0" smtClean="0"/>
            <a:t> choices tailored to the organization</a:t>
          </a:r>
          <a:endParaRPr lang="nl-BE" sz="1200" kern="1200" dirty="0"/>
        </a:p>
      </dsp:txBody>
      <dsp:txXfrm>
        <a:off x="2913731" y="1254852"/>
        <a:ext cx="1273461" cy="848973"/>
      </dsp:txXfrm>
    </dsp:sp>
    <dsp:sp modelId="{83461659-7F7B-48C8-9C52-77C261AD5B5B}">
      <dsp:nvSpPr>
        <dsp:cNvPr id="0" name=""/>
        <dsp:cNvSpPr/>
      </dsp:nvSpPr>
      <dsp:spPr>
        <a:xfrm>
          <a:off x="264524" y="2333969"/>
          <a:ext cx="2557149" cy="102285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lvl="0" algn="ctr" defTabSz="666750" rtl="0">
            <a:lnSpc>
              <a:spcPct val="90000"/>
            </a:lnSpc>
            <a:spcBef>
              <a:spcPct val="0"/>
            </a:spcBef>
            <a:spcAft>
              <a:spcPct val="35000"/>
            </a:spcAft>
          </a:pPr>
          <a:r>
            <a:rPr lang="en-US" sz="1500" kern="1200" smtClean="0"/>
            <a:t>Guidance related to security activities must be prescriptive</a:t>
          </a:r>
          <a:endParaRPr lang="nl-BE" sz="1500" kern="1200"/>
        </a:p>
      </dsp:txBody>
      <dsp:txXfrm>
        <a:off x="775954" y="2333969"/>
        <a:ext cx="1534290" cy="1022859"/>
      </dsp:txXfrm>
    </dsp:sp>
    <dsp:sp modelId="{222E66A8-FE6A-4B07-9CC6-F2FAB75DB7F6}">
      <dsp:nvSpPr>
        <dsp:cNvPr id="0" name=""/>
        <dsp:cNvSpPr/>
      </dsp:nvSpPr>
      <dsp:spPr>
        <a:xfrm>
          <a:off x="2489244" y="2420912"/>
          <a:ext cx="2122434" cy="848973"/>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rtl="0">
            <a:lnSpc>
              <a:spcPct val="90000"/>
            </a:lnSpc>
            <a:spcBef>
              <a:spcPct val="0"/>
            </a:spcBef>
            <a:spcAft>
              <a:spcPct val="35000"/>
            </a:spcAft>
          </a:pPr>
          <a:r>
            <a:rPr lang="en-US" sz="1200" kern="1200" dirty="0" smtClean="0"/>
            <a:t>A solution must provide enough </a:t>
          </a:r>
          <a:r>
            <a:rPr lang="en-US" sz="1200" u="sng" kern="1200" dirty="0" smtClean="0"/>
            <a:t>details</a:t>
          </a:r>
          <a:r>
            <a:rPr lang="en-US" sz="1200" kern="1200" dirty="0" smtClean="0"/>
            <a:t> for non-security-people</a:t>
          </a:r>
          <a:endParaRPr lang="nl-BE" sz="1200" kern="1200" dirty="0"/>
        </a:p>
      </dsp:txBody>
      <dsp:txXfrm>
        <a:off x="2913731" y="2420912"/>
        <a:ext cx="1273461" cy="848973"/>
      </dsp:txXfrm>
    </dsp:sp>
    <dsp:sp modelId="{1E53C020-2B3D-4C59-82EB-B8FAA65AB8C0}">
      <dsp:nvSpPr>
        <dsp:cNvPr id="0" name=""/>
        <dsp:cNvSpPr/>
      </dsp:nvSpPr>
      <dsp:spPr>
        <a:xfrm>
          <a:off x="264524" y="3500030"/>
          <a:ext cx="2557149" cy="1022859"/>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lvl="0" algn="ctr" defTabSz="666750" rtl="0">
            <a:lnSpc>
              <a:spcPct val="90000"/>
            </a:lnSpc>
            <a:spcBef>
              <a:spcPct val="0"/>
            </a:spcBef>
            <a:spcAft>
              <a:spcPct val="35000"/>
            </a:spcAft>
          </a:pPr>
          <a:r>
            <a:rPr lang="en-US" sz="1500" kern="1200" dirty="0" smtClean="0"/>
            <a:t>Overall, must be simple, well-defined, and measurable</a:t>
          </a:r>
          <a:endParaRPr lang="nl-BE" sz="1500" kern="1200" dirty="0"/>
        </a:p>
      </dsp:txBody>
      <dsp:txXfrm>
        <a:off x="775954" y="3500030"/>
        <a:ext cx="1534290" cy="1022859"/>
      </dsp:txXfrm>
    </dsp:sp>
    <dsp:sp modelId="{A96D6BD3-4ECE-4FBD-A716-91522FA48ADB}">
      <dsp:nvSpPr>
        <dsp:cNvPr id="0" name=""/>
        <dsp:cNvSpPr/>
      </dsp:nvSpPr>
      <dsp:spPr>
        <a:xfrm>
          <a:off x="2489244" y="3586973"/>
          <a:ext cx="2122434" cy="848973"/>
        </a:xfrm>
        <a:prstGeom prst="chevron">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lvl="0" algn="ctr" defTabSz="533400" rtl="0">
            <a:lnSpc>
              <a:spcPct val="90000"/>
            </a:lnSpc>
            <a:spcBef>
              <a:spcPct val="0"/>
            </a:spcBef>
            <a:spcAft>
              <a:spcPct val="35000"/>
            </a:spcAft>
          </a:pPr>
          <a:r>
            <a:rPr lang="nl-BE" sz="1200" kern="1200" dirty="0" smtClean="0"/>
            <a:t>OWASP Software Assurance Maturity Model (SAMM)</a:t>
          </a:r>
          <a:endParaRPr lang="nl-BE" sz="1200" kern="1200" dirty="0"/>
        </a:p>
      </dsp:txBody>
      <dsp:txXfrm>
        <a:off x="2913731" y="3586973"/>
        <a:ext cx="1273461" cy="848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DF01-3C6D-4F9F-9E1B-3BEBF75EE18D}">
      <dsp:nvSpPr>
        <dsp:cNvPr id="0" name=""/>
        <dsp:cNvSpPr/>
      </dsp:nvSpPr>
      <dsp:spPr>
        <a:xfrm>
          <a:off x="605789" y="0"/>
          <a:ext cx="6865620" cy="4419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ACC74-2AB0-49BD-AE0B-527C425BDE7A}">
      <dsp:nvSpPr>
        <dsp:cNvPr id="0" name=""/>
        <dsp:cNvSpPr/>
      </dsp:nvSpPr>
      <dsp:spPr>
        <a:xfrm>
          <a:off x="3615" y="1325880"/>
          <a:ext cx="2574300" cy="1767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As-Is</a:t>
          </a:r>
          <a:endParaRPr lang="en-GB" sz="2700" kern="1200" dirty="0"/>
        </a:p>
      </dsp:txBody>
      <dsp:txXfrm>
        <a:off x="89914" y="1412179"/>
        <a:ext cx="2401702" cy="1595242"/>
      </dsp:txXfrm>
    </dsp:sp>
    <dsp:sp modelId="{4E09AF12-B4D3-4E00-9028-AB40F1A8C23B}">
      <dsp:nvSpPr>
        <dsp:cNvPr id="0" name=""/>
        <dsp:cNvSpPr/>
      </dsp:nvSpPr>
      <dsp:spPr>
        <a:xfrm>
          <a:off x="2751449" y="1325880"/>
          <a:ext cx="2574300" cy="1767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To-Be</a:t>
          </a:r>
          <a:endParaRPr lang="en-GB" sz="2700" kern="1200" dirty="0"/>
        </a:p>
      </dsp:txBody>
      <dsp:txXfrm>
        <a:off x="2837748" y="1412179"/>
        <a:ext cx="2401702" cy="1595242"/>
      </dsp:txXfrm>
    </dsp:sp>
    <dsp:sp modelId="{CDB6E120-3C4B-4B0E-8A0F-83FAA51BF397}">
      <dsp:nvSpPr>
        <dsp:cNvPr id="0" name=""/>
        <dsp:cNvSpPr/>
      </dsp:nvSpPr>
      <dsp:spPr>
        <a:xfrm>
          <a:off x="5499283" y="1325880"/>
          <a:ext cx="2574300" cy="17678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kern="1200" dirty="0" smtClean="0"/>
            <a:t>Improvements</a:t>
          </a:r>
          <a:endParaRPr lang="en-GB" sz="2700" kern="1200" dirty="0"/>
        </a:p>
      </dsp:txBody>
      <dsp:txXfrm>
        <a:off x="5585582" y="1412179"/>
        <a:ext cx="2401702" cy="15952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DF01-3C6D-4F9F-9E1B-3BEBF75EE18D}">
      <dsp:nvSpPr>
        <dsp:cNvPr id="0" name=""/>
        <dsp:cNvSpPr/>
      </dsp:nvSpPr>
      <dsp:spPr>
        <a:xfrm>
          <a:off x="222884" y="0"/>
          <a:ext cx="2526030" cy="1219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ACC74-2AB0-49BD-AE0B-527C425BDE7A}">
      <dsp:nvSpPr>
        <dsp:cNvPr id="0" name=""/>
        <dsp:cNvSpPr/>
      </dsp:nvSpPr>
      <dsp:spPr>
        <a:xfrm>
          <a:off x="634" y="365760"/>
          <a:ext cx="951723" cy="4876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As-Is</a:t>
          </a:r>
          <a:endParaRPr lang="en-GB" sz="1000" kern="1200" dirty="0"/>
        </a:p>
      </dsp:txBody>
      <dsp:txXfrm>
        <a:off x="24441" y="389567"/>
        <a:ext cx="904109" cy="440066"/>
      </dsp:txXfrm>
    </dsp:sp>
    <dsp:sp modelId="{4E09AF12-B4D3-4E00-9028-AB40F1A8C23B}">
      <dsp:nvSpPr>
        <dsp:cNvPr id="0" name=""/>
        <dsp:cNvSpPr/>
      </dsp:nvSpPr>
      <dsp:spPr>
        <a:xfrm>
          <a:off x="1010038"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To-Be</a:t>
          </a:r>
          <a:endParaRPr lang="en-GB" sz="1000" kern="1200" dirty="0"/>
        </a:p>
      </dsp:txBody>
      <dsp:txXfrm>
        <a:off x="1033845" y="389567"/>
        <a:ext cx="904109" cy="440066"/>
      </dsp:txXfrm>
    </dsp:sp>
    <dsp:sp modelId="{CDB6E120-3C4B-4B0E-8A0F-83FAA51BF397}">
      <dsp:nvSpPr>
        <dsp:cNvPr id="0" name=""/>
        <dsp:cNvSpPr/>
      </dsp:nvSpPr>
      <dsp:spPr>
        <a:xfrm>
          <a:off x="2019441"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Improvements</a:t>
          </a:r>
          <a:endParaRPr lang="en-GB" sz="1000" kern="1200" dirty="0"/>
        </a:p>
      </dsp:txBody>
      <dsp:txXfrm>
        <a:off x="2043248" y="389567"/>
        <a:ext cx="904109" cy="4400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DF01-3C6D-4F9F-9E1B-3BEBF75EE18D}">
      <dsp:nvSpPr>
        <dsp:cNvPr id="0" name=""/>
        <dsp:cNvSpPr/>
      </dsp:nvSpPr>
      <dsp:spPr>
        <a:xfrm>
          <a:off x="222884" y="0"/>
          <a:ext cx="2526030" cy="1219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ACC74-2AB0-49BD-AE0B-527C425BDE7A}">
      <dsp:nvSpPr>
        <dsp:cNvPr id="0" name=""/>
        <dsp:cNvSpPr/>
      </dsp:nvSpPr>
      <dsp:spPr>
        <a:xfrm>
          <a:off x="634"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As-Is</a:t>
          </a:r>
          <a:endParaRPr lang="en-GB" sz="1000" kern="1200" dirty="0"/>
        </a:p>
      </dsp:txBody>
      <dsp:txXfrm>
        <a:off x="24441" y="389567"/>
        <a:ext cx="904109" cy="440066"/>
      </dsp:txXfrm>
    </dsp:sp>
    <dsp:sp modelId="{4E09AF12-B4D3-4E00-9028-AB40F1A8C23B}">
      <dsp:nvSpPr>
        <dsp:cNvPr id="0" name=""/>
        <dsp:cNvSpPr/>
      </dsp:nvSpPr>
      <dsp:spPr>
        <a:xfrm>
          <a:off x="1010038" y="365760"/>
          <a:ext cx="951723" cy="487680"/>
        </a:xfrm>
        <a:prstGeom prst="roundRect">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To-Be</a:t>
          </a:r>
          <a:endParaRPr lang="en-GB" sz="1000" kern="1200" dirty="0"/>
        </a:p>
      </dsp:txBody>
      <dsp:txXfrm>
        <a:off x="1033845" y="389567"/>
        <a:ext cx="904109" cy="440066"/>
      </dsp:txXfrm>
    </dsp:sp>
    <dsp:sp modelId="{CDB6E120-3C4B-4B0E-8A0F-83FAA51BF397}">
      <dsp:nvSpPr>
        <dsp:cNvPr id="0" name=""/>
        <dsp:cNvSpPr/>
      </dsp:nvSpPr>
      <dsp:spPr>
        <a:xfrm>
          <a:off x="2019441"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Improvements</a:t>
          </a:r>
          <a:endParaRPr lang="en-GB" sz="1000" kern="1200" dirty="0"/>
        </a:p>
      </dsp:txBody>
      <dsp:txXfrm>
        <a:off x="2043248" y="389567"/>
        <a:ext cx="904109" cy="4400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8DF01-3C6D-4F9F-9E1B-3BEBF75EE18D}">
      <dsp:nvSpPr>
        <dsp:cNvPr id="0" name=""/>
        <dsp:cNvSpPr/>
      </dsp:nvSpPr>
      <dsp:spPr>
        <a:xfrm>
          <a:off x="222884" y="0"/>
          <a:ext cx="2526030" cy="1219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DACC74-2AB0-49BD-AE0B-527C425BDE7A}">
      <dsp:nvSpPr>
        <dsp:cNvPr id="0" name=""/>
        <dsp:cNvSpPr/>
      </dsp:nvSpPr>
      <dsp:spPr>
        <a:xfrm>
          <a:off x="634"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As-Is</a:t>
          </a:r>
          <a:endParaRPr lang="en-GB" sz="1000" kern="1200" dirty="0"/>
        </a:p>
      </dsp:txBody>
      <dsp:txXfrm>
        <a:off x="24441" y="389567"/>
        <a:ext cx="904109" cy="440066"/>
      </dsp:txXfrm>
    </dsp:sp>
    <dsp:sp modelId="{4E09AF12-B4D3-4E00-9028-AB40F1A8C23B}">
      <dsp:nvSpPr>
        <dsp:cNvPr id="0" name=""/>
        <dsp:cNvSpPr/>
      </dsp:nvSpPr>
      <dsp:spPr>
        <a:xfrm>
          <a:off x="1010038" y="365760"/>
          <a:ext cx="951723" cy="487680"/>
        </a:xfrm>
        <a:prstGeom prst="roundRect">
          <a:avLst/>
        </a:prstGeom>
        <a:solidFill>
          <a:schemeClr val="accent1">
            <a:hueOff val="0"/>
            <a:satOff val="0"/>
            <a:lumOff val="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To-Be</a:t>
          </a:r>
          <a:endParaRPr lang="en-GB" sz="1000" kern="1200" dirty="0"/>
        </a:p>
      </dsp:txBody>
      <dsp:txXfrm>
        <a:off x="1033845" y="389567"/>
        <a:ext cx="904109" cy="440066"/>
      </dsp:txXfrm>
    </dsp:sp>
    <dsp:sp modelId="{CDB6E120-3C4B-4B0E-8A0F-83FAA51BF397}">
      <dsp:nvSpPr>
        <dsp:cNvPr id="0" name=""/>
        <dsp:cNvSpPr/>
      </dsp:nvSpPr>
      <dsp:spPr>
        <a:xfrm>
          <a:off x="2019441" y="365760"/>
          <a:ext cx="951723" cy="487680"/>
        </a:xfrm>
        <a:prstGeom prst="roundRect">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GB" sz="1000" kern="1200" dirty="0" smtClean="0"/>
            <a:t>Improvements</a:t>
          </a:r>
          <a:endParaRPr lang="en-GB" sz="1000" kern="1200" dirty="0"/>
        </a:p>
      </dsp:txBody>
      <dsp:txXfrm>
        <a:off x="2043248" y="389567"/>
        <a:ext cx="904109" cy="4400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5E9189-E166-41D4-AB21-23588C7BF39F}">
      <dsp:nvSpPr>
        <dsp:cNvPr id="0" name=""/>
        <dsp:cNvSpPr/>
      </dsp:nvSpPr>
      <dsp:spPr>
        <a:xfrm>
          <a:off x="1007648" y="39473"/>
          <a:ext cx="1894749" cy="1894749"/>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rtl="0">
            <a:lnSpc>
              <a:spcPct val="90000"/>
            </a:lnSpc>
            <a:spcBef>
              <a:spcPct val="0"/>
            </a:spcBef>
            <a:spcAft>
              <a:spcPct val="35000"/>
            </a:spcAft>
          </a:pPr>
          <a:r>
            <a:rPr lang="en-US" sz="1600" b="0" i="0" kern="1200" baseline="0" smtClean="0"/>
            <a:t>software design security review</a:t>
          </a:r>
          <a:endParaRPr lang="en-GB" sz="1600" kern="1200"/>
        </a:p>
      </dsp:txBody>
      <dsp:txXfrm>
        <a:off x="1260281" y="371055"/>
        <a:ext cx="1389482" cy="852637"/>
      </dsp:txXfrm>
    </dsp:sp>
    <dsp:sp modelId="{33ED9570-CAF1-49E7-8DC2-9D8DB55977CE}">
      <dsp:nvSpPr>
        <dsp:cNvPr id="0" name=""/>
        <dsp:cNvSpPr/>
      </dsp:nvSpPr>
      <dsp:spPr>
        <a:xfrm>
          <a:off x="1691337" y="1223692"/>
          <a:ext cx="1894749" cy="1894749"/>
        </a:xfrm>
        <a:prstGeom prst="ellipse">
          <a:avLst/>
        </a:prstGeom>
        <a:solidFill>
          <a:schemeClr val="accent2">
            <a:alpha val="50000"/>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rtl="0">
            <a:lnSpc>
              <a:spcPct val="90000"/>
            </a:lnSpc>
            <a:spcBef>
              <a:spcPct val="0"/>
            </a:spcBef>
            <a:spcAft>
              <a:spcPct val="35000"/>
            </a:spcAft>
          </a:pPr>
          <a:r>
            <a:rPr lang="en-US" sz="1600" b="0" i="0" kern="1200" baseline="0" smtClean="0"/>
            <a:t>ensure known risks are covered</a:t>
          </a:r>
          <a:endParaRPr lang="en-GB" sz="1600" kern="1200"/>
        </a:p>
      </dsp:txBody>
      <dsp:txXfrm>
        <a:off x="2270814" y="1713168"/>
        <a:ext cx="1136849" cy="1042111"/>
      </dsp:txXfrm>
    </dsp:sp>
    <dsp:sp modelId="{67CF57BE-D2A7-43DE-B34F-0748ED1A03DE}">
      <dsp:nvSpPr>
        <dsp:cNvPr id="0" name=""/>
        <dsp:cNvSpPr/>
      </dsp:nvSpPr>
      <dsp:spPr>
        <a:xfrm>
          <a:off x="323959" y="1223692"/>
          <a:ext cx="1894749" cy="1894749"/>
        </a:xfrm>
        <a:prstGeom prst="ellipse">
          <a:avLst/>
        </a:prstGeom>
        <a:solidFill>
          <a:schemeClr val="accent2">
            <a:alpha val="50000"/>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711200" rtl="0">
            <a:lnSpc>
              <a:spcPct val="90000"/>
            </a:lnSpc>
            <a:spcBef>
              <a:spcPct val="0"/>
            </a:spcBef>
            <a:spcAft>
              <a:spcPct val="35000"/>
            </a:spcAft>
          </a:pPr>
          <a:r>
            <a:rPr lang="en-US" sz="1600" b="0" i="0" kern="1200" baseline="0" smtClean="0"/>
            <a:t>cross-check security design best practices </a:t>
          </a:r>
          <a:endParaRPr lang="en-GB" sz="1600" kern="1200"/>
        </a:p>
      </dsp:txBody>
      <dsp:txXfrm>
        <a:off x="502382" y="1713168"/>
        <a:ext cx="1136849" cy="10421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45E59-DCBF-4667-923A-39CD0E110C61}">
      <dsp:nvSpPr>
        <dsp:cNvPr id="0" name=""/>
        <dsp:cNvSpPr/>
      </dsp:nvSpPr>
      <dsp:spPr>
        <a:xfrm rot="5400000">
          <a:off x="-204839" y="206071"/>
          <a:ext cx="1365596" cy="95591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en-GB" sz="2000" b="0" i="0" kern="1200" baseline="0" smtClean="0"/>
            <a:t>Start</a:t>
          </a:r>
          <a:endParaRPr lang="en-GB" sz="2000" kern="1200"/>
        </a:p>
      </dsp:txBody>
      <dsp:txXfrm rot="-5400000">
        <a:off x="1" y="479191"/>
        <a:ext cx="955917" cy="409679"/>
      </dsp:txXfrm>
    </dsp:sp>
    <dsp:sp modelId="{9DE62E9C-E928-4984-956D-8A2AC56E2D68}">
      <dsp:nvSpPr>
        <dsp:cNvPr id="0" name=""/>
        <dsp:cNvSpPr/>
      </dsp:nvSpPr>
      <dsp:spPr>
        <a:xfrm rot="5400000">
          <a:off x="2223157" y="-1267240"/>
          <a:ext cx="887637" cy="342211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lang="en-GB" sz="1700" b="0" i="0" kern="1200" baseline="0" smtClean="0"/>
            <a:t>lightweight checklists</a:t>
          </a:r>
          <a:endParaRPr lang="en-GB" sz="1700" kern="1200"/>
        </a:p>
        <a:p>
          <a:pPr marL="171450" lvl="1" indent="-171450" algn="l" defTabSz="755650" rtl="0">
            <a:lnSpc>
              <a:spcPct val="90000"/>
            </a:lnSpc>
            <a:spcBef>
              <a:spcPct val="0"/>
            </a:spcBef>
            <a:spcAft>
              <a:spcPct val="15000"/>
            </a:spcAft>
            <a:buChar char="••"/>
          </a:pPr>
          <a:r>
            <a:rPr lang="nl-BE" sz="1700" b="0" i="0" kern="1200" baseline="0" dirty="0" err="1" smtClean="0"/>
            <a:t>inspect</a:t>
          </a:r>
          <a:r>
            <a:rPr lang="nl-BE" sz="1700" b="0" i="0" kern="1200" baseline="0" dirty="0" smtClean="0"/>
            <a:t> </a:t>
          </a:r>
          <a:r>
            <a:rPr lang="nl-BE" sz="1700" b="0" i="0" kern="1200" baseline="0" dirty="0" err="1" smtClean="0"/>
            <a:t>critical</a:t>
          </a:r>
          <a:r>
            <a:rPr lang="nl-BE" sz="1700" b="0" i="0" kern="1200" baseline="0" dirty="0" smtClean="0"/>
            <a:t> software</a:t>
          </a:r>
          <a:endParaRPr lang="en-GB" sz="1700" kern="1200" dirty="0"/>
        </a:p>
      </dsp:txBody>
      <dsp:txXfrm rot="-5400000">
        <a:off x="955917" y="43331"/>
        <a:ext cx="3378787" cy="800975"/>
      </dsp:txXfrm>
    </dsp:sp>
    <dsp:sp modelId="{08BA4F94-FE8C-4BD4-9621-ECA824672311}">
      <dsp:nvSpPr>
        <dsp:cNvPr id="0" name=""/>
        <dsp:cNvSpPr/>
      </dsp:nvSpPr>
      <dsp:spPr>
        <a:xfrm rot="5400000">
          <a:off x="-204839" y="1374187"/>
          <a:ext cx="1365596" cy="95591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nl-BE" sz="2000" b="0" i="0" kern="1200" baseline="0" smtClean="0"/>
            <a:t>Improve</a:t>
          </a:r>
          <a:endParaRPr lang="en-GB" sz="2000" kern="1200"/>
        </a:p>
      </dsp:txBody>
      <dsp:txXfrm rot="-5400000">
        <a:off x="1" y="1647307"/>
        <a:ext cx="955917" cy="409679"/>
      </dsp:txXfrm>
    </dsp:sp>
    <dsp:sp modelId="{278E348F-65F4-46BD-94D3-31B96E7453D2}">
      <dsp:nvSpPr>
        <dsp:cNvPr id="0" name=""/>
        <dsp:cNvSpPr/>
      </dsp:nvSpPr>
      <dsp:spPr>
        <a:xfrm rot="5400000">
          <a:off x="2223157" y="-97892"/>
          <a:ext cx="887637" cy="342211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lang="nl-BE" sz="1700" b="0" i="0" kern="1200" baseline="0" smtClean="0"/>
            <a:t>Automation</a:t>
          </a:r>
          <a:endParaRPr lang="en-GB" sz="1700" kern="1200"/>
        </a:p>
        <a:p>
          <a:pPr marL="171450" lvl="1" indent="-171450" algn="l" defTabSz="755650" rtl="0">
            <a:lnSpc>
              <a:spcPct val="90000"/>
            </a:lnSpc>
            <a:spcBef>
              <a:spcPct val="0"/>
            </a:spcBef>
            <a:spcAft>
              <a:spcPct val="15000"/>
            </a:spcAft>
            <a:buChar char="••"/>
          </a:pPr>
          <a:r>
            <a:rPr lang="nl-BE" sz="1700" b="0" i="0" kern="1200" baseline="0" smtClean="0"/>
            <a:t>Increase coverage / efficacy</a:t>
          </a:r>
          <a:endParaRPr lang="en-GB" sz="1700" kern="1200"/>
        </a:p>
      </dsp:txBody>
      <dsp:txXfrm rot="-5400000">
        <a:off x="955917" y="1212679"/>
        <a:ext cx="3378787" cy="800975"/>
      </dsp:txXfrm>
    </dsp:sp>
    <dsp:sp modelId="{12C43289-A2CF-4C91-BE48-5C583CC4B68B}">
      <dsp:nvSpPr>
        <dsp:cNvPr id="0" name=""/>
        <dsp:cNvSpPr/>
      </dsp:nvSpPr>
      <dsp:spPr>
        <a:xfrm rot="5400000">
          <a:off x="-204839" y="2542304"/>
          <a:ext cx="1365596" cy="955917"/>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nl-BE" sz="2000" b="0" i="0" kern="1200" baseline="0" smtClean="0"/>
            <a:t>Mature</a:t>
          </a:r>
          <a:endParaRPr lang="en-GB" sz="2000" kern="1200"/>
        </a:p>
      </dsp:txBody>
      <dsp:txXfrm rot="-5400000">
        <a:off x="1" y="2815424"/>
        <a:ext cx="955917" cy="409679"/>
      </dsp:txXfrm>
    </dsp:sp>
    <dsp:sp modelId="{1DEF76E4-9EA8-4183-8C52-297EA20718AF}">
      <dsp:nvSpPr>
        <dsp:cNvPr id="0" name=""/>
        <dsp:cNvSpPr/>
      </dsp:nvSpPr>
      <dsp:spPr>
        <a:xfrm rot="5400000">
          <a:off x="2223157" y="1070224"/>
          <a:ext cx="887637" cy="3422118"/>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rtl="0">
            <a:lnSpc>
              <a:spcPct val="90000"/>
            </a:lnSpc>
            <a:spcBef>
              <a:spcPct val="0"/>
            </a:spcBef>
            <a:spcAft>
              <a:spcPct val="15000"/>
            </a:spcAft>
            <a:buChar char="••"/>
          </a:pPr>
          <a:r>
            <a:rPr lang="nl-BE" sz="1700" b="0" i="0" kern="1200" baseline="0" smtClean="0"/>
            <a:t>Integrate in development</a:t>
          </a:r>
          <a:endParaRPr lang="en-GB" sz="1700" kern="1200"/>
        </a:p>
        <a:p>
          <a:pPr marL="171450" lvl="1" indent="-171450" algn="l" defTabSz="755650" rtl="0">
            <a:lnSpc>
              <a:spcPct val="90000"/>
            </a:lnSpc>
            <a:spcBef>
              <a:spcPct val="0"/>
            </a:spcBef>
            <a:spcAft>
              <a:spcPct val="15000"/>
            </a:spcAft>
            <a:buChar char="••"/>
          </a:pPr>
          <a:r>
            <a:rPr lang="nl-BE" sz="1700" b="0" i="0" kern="1200" baseline="0" dirty="0" smtClean="0"/>
            <a:t>Produce audit </a:t>
          </a:r>
          <a:r>
            <a:rPr lang="nl-BE" sz="1700" b="0" i="0" kern="1200" baseline="0" dirty="0" err="1" smtClean="0"/>
            <a:t>evidence</a:t>
          </a:r>
          <a:endParaRPr lang="en-GB" sz="1700" kern="1200" dirty="0"/>
        </a:p>
        <a:p>
          <a:pPr marL="171450" lvl="1" indent="-171450" algn="l" defTabSz="755650" rtl="0">
            <a:lnSpc>
              <a:spcPct val="90000"/>
            </a:lnSpc>
            <a:spcBef>
              <a:spcPct val="0"/>
            </a:spcBef>
            <a:spcAft>
              <a:spcPct val="15000"/>
            </a:spcAft>
            <a:buChar char="••"/>
          </a:pPr>
          <a:r>
            <a:rPr lang="nl-BE" sz="1700" b="0" i="0" kern="1200" baseline="0" dirty="0" smtClean="0"/>
            <a:t>Test &amp; </a:t>
          </a:r>
          <a:r>
            <a:rPr lang="nl-BE" sz="1700" b="0" i="0" kern="1200" baseline="0" dirty="0" err="1" smtClean="0"/>
            <a:t>production</a:t>
          </a:r>
          <a:r>
            <a:rPr lang="nl-BE" sz="1700" b="0" i="0" kern="1200" baseline="0" dirty="0" smtClean="0"/>
            <a:t> release gates</a:t>
          </a:r>
          <a:endParaRPr lang="en-GB" sz="1700" kern="1200" dirty="0"/>
        </a:p>
      </dsp:txBody>
      <dsp:txXfrm rot="-5400000">
        <a:off x="955917" y="2380796"/>
        <a:ext cx="3378787" cy="8009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1ED87-8CBC-445F-B072-F0819DD85887}">
      <dsp:nvSpPr>
        <dsp:cNvPr id="0" name=""/>
        <dsp:cNvSpPr/>
      </dsp:nvSpPr>
      <dsp:spPr>
        <a:xfrm>
          <a:off x="955505" y="42448"/>
          <a:ext cx="2037537" cy="203753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rtl="0">
            <a:lnSpc>
              <a:spcPct val="90000"/>
            </a:lnSpc>
            <a:spcBef>
              <a:spcPct val="0"/>
            </a:spcBef>
            <a:spcAft>
              <a:spcPct val="35000"/>
            </a:spcAft>
          </a:pPr>
          <a:r>
            <a:rPr lang="en-US" sz="1200" b="0" i="0" kern="1200" baseline="0" smtClean="0"/>
            <a:t>Dynamic security testing</a:t>
          </a:r>
          <a:endParaRPr lang="en-GB" sz="1200" kern="1200"/>
        </a:p>
      </dsp:txBody>
      <dsp:txXfrm>
        <a:off x="1227176" y="399017"/>
        <a:ext cx="1494194" cy="916891"/>
      </dsp:txXfrm>
    </dsp:sp>
    <dsp:sp modelId="{65D8BC0D-1C74-4A95-BC17-CE98BC8ABAD1}">
      <dsp:nvSpPr>
        <dsp:cNvPr id="0" name=""/>
        <dsp:cNvSpPr/>
      </dsp:nvSpPr>
      <dsp:spPr>
        <a:xfrm>
          <a:off x="1690716" y="1315909"/>
          <a:ext cx="2037537" cy="2037537"/>
        </a:xfrm>
        <a:prstGeom prst="ellipse">
          <a:avLst/>
        </a:prstGeom>
        <a:solidFill>
          <a:schemeClr val="accent2">
            <a:alpha val="50000"/>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rtl="0">
            <a:lnSpc>
              <a:spcPct val="90000"/>
            </a:lnSpc>
            <a:spcBef>
              <a:spcPct val="0"/>
            </a:spcBef>
            <a:spcAft>
              <a:spcPct val="35000"/>
            </a:spcAft>
          </a:pPr>
          <a:r>
            <a:rPr lang="en-US" sz="1200" b="0" i="0" kern="1200" baseline="0" smtClean="0"/>
            <a:t>Detect vulnerabilities &amp; misconfigurations</a:t>
          </a:r>
          <a:endParaRPr lang="en-GB" sz="1200" kern="1200"/>
        </a:p>
      </dsp:txBody>
      <dsp:txXfrm>
        <a:off x="2313863" y="1842273"/>
        <a:ext cx="1222522" cy="1120645"/>
      </dsp:txXfrm>
    </dsp:sp>
    <dsp:sp modelId="{C3E570DC-F488-47C6-9BF3-D8890C31CC59}">
      <dsp:nvSpPr>
        <dsp:cNvPr id="0" name=""/>
        <dsp:cNvSpPr/>
      </dsp:nvSpPr>
      <dsp:spPr>
        <a:xfrm>
          <a:off x="220293" y="1315909"/>
          <a:ext cx="2037537" cy="2037537"/>
        </a:xfrm>
        <a:prstGeom prst="ellipse">
          <a:avLst/>
        </a:prstGeom>
        <a:solidFill>
          <a:schemeClr val="accent2">
            <a:alpha val="50000"/>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533400" rtl="0">
            <a:lnSpc>
              <a:spcPct val="90000"/>
            </a:lnSpc>
            <a:spcBef>
              <a:spcPct val="0"/>
            </a:spcBef>
            <a:spcAft>
              <a:spcPct val="35000"/>
            </a:spcAft>
          </a:pPr>
          <a:r>
            <a:rPr lang="en-US" sz="1200" b="0" i="0" kern="1200" baseline="0" smtClean="0"/>
            <a:t>penetration testing =&gt; automation </a:t>
          </a:r>
          <a:endParaRPr lang="en-GB" sz="1200" kern="1200"/>
        </a:p>
      </dsp:txBody>
      <dsp:txXfrm>
        <a:off x="412161" y="1842273"/>
        <a:ext cx="1222522" cy="112064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3" name="Shape 3"/>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4" name="Shape 4"/>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 name="Shape 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lstStyle>
            <a:lvl1pPr>
              <a:defRPr/>
            </a:lvl1pPr>
            <a:lvl2pPr>
              <a:defRPr/>
            </a:lvl2pPr>
            <a:lvl3pPr>
              <a:defRPr/>
            </a:lvl3pPr>
            <a:lvl4pPr>
              <a:defRPr/>
            </a:lvl4pPr>
            <a:lvl5pPr>
              <a:defRPr/>
            </a:lvl5pPr>
            <a:lvl6pPr>
              <a:defRPr/>
            </a:lvl6pPr>
            <a:lvl7pPr>
              <a:defRPr/>
            </a:lvl7pPr>
            <a:lvl8pPr>
              <a:defRPr/>
            </a:lvl8pPr>
            <a:lvl9pPr>
              <a:defRPr/>
            </a:lvl9pPr>
          </a:lstStyle>
          <a:p>
            <a:endParaRPr/>
          </a:p>
        </p:txBody>
      </p:sp>
      <p:sp>
        <p:nvSpPr>
          <p:cNvPr id="6" name="Shape 6"/>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indent="0" algn="l"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
        <p:nvSpPr>
          <p:cNvPr id="7" name="Shape 7"/>
          <p:cNvSpPr txBox="1">
            <a:spLocks noGrp="1"/>
          </p:cNvSpPr>
          <p:nvPr>
            <p:ph type="sldNum" idx="12"/>
          </p:nvPr>
        </p:nvSpPr>
        <p:spPr>
          <a:xfrm>
            <a:off x="3884612" y="8685213"/>
            <a:ext cx="2971799" cy="457200"/>
          </a:xfrm>
          <a:prstGeom prst="rect">
            <a:avLst/>
          </a:prstGeom>
          <a:noFill/>
          <a:ln>
            <a:noFill/>
          </a:ln>
        </p:spPr>
        <p:txBody>
          <a:bodyPr lIns="91425" tIns="91425" rIns="91425" bIns="91425" anchor="b" anchorCtr="0"/>
          <a:lstStyle>
            <a:lvl1pPr marL="0" marR="0" indent="0" algn="r" rtl="0">
              <a:defRPr sz="1200" b="0" i="0" u="none" strike="noStrike" cap="none" baseline="0"/>
            </a:lvl1pPr>
            <a:lvl2pPr>
              <a:defRPr/>
            </a:lvl2pPr>
            <a:lvl3pPr>
              <a:defRPr/>
            </a:lvl3pPr>
            <a:lvl4pPr>
              <a:defRPr/>
            </a:lvl4pPr>
            <a:lvl5pPr>
              <a:defRPr/>
            </a:lvl5pPr>
            <a:lvl6pPr>
              <a:defRPr/>
            </a:lvl6pPr>
            <a:lvl7pPr>
              <a:defRPr/>
            </a:lvl7pPr>
            <a:lvl8pPr>
              <a:defRPr/>
            </a:lvl8pPr>
            <a:lvl9pPr>
              <a:defRPr/>
            </a:lvl9pPr>
          </a:lstStyle>
          <a:p>
            <a:endParaRPr/>
          </a:p>
        </p:txBody>
      </p:sp>
    </p:spTree>
    <p:extLst>
      <p:ext uri="{BB962C8B-B14F-4D97-AF65-F5344CB8AC3E}">
        <p14:creationId xmlns:p14="http://schemas.microsoft.com/office/powerpoint/2010/main" val="336947846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6FFBB84-5C27-354B-B0E5-913AB19A94D3}" type="slidenum">
              <a:rPr lang="en-US"/>
              <a:pPr/>
              <a:t>1</a:t>
            </a:fld>
            <a:endParaRPr lang="en-US"/>
          </a:p>
        </p:txBody>
      </p:sp>
      <p:sp>
        <p:nvSpPr>
          <p:cNvPr id="6348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63490" name="Text Box 2"/>
          <p:cNvSpPr txBox="1">
            <a:spLocks noGrp="1" noChangeArrowheads="1"/>
          </p:cNvSpPr>
          <p:nvPr>
            <p:ph type="body" idx="1"/>
          </p:nvPr>
        </p:nvSpPr>
        <p:spPr bwMode="auto">
          <a:xfrm>
            <a:off x="914400" y="4343400"/>
            <a:ext cx="5029200" cy="420846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b="1" dirty="0"/>
          </a:p>
        </p:txBody>
      </p:sp>
    </p:spTree>
    <p:extLst>
      <p:ext uri="{BB962C8B-B14F-4D97-AF65-F5344CB8AC3E}">
        <p14:creationId xmlns:p14="http://schemas.microsoft.com/office/powerpoint/2010/main" val="22966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BE" dirty="0" smtClean="0"/>
              <a:t>Gartner rapport van 2006</a:t>
            </a:r>
          </a:p>
          <a:p>
            <a:endParaRPr lang="nl-BE" dirty="0" smtClean="0"/>
          </a:p>
          <a:p>
            <a:r>
              <a:rPr lang="nl-BE" dirty="0" smtClean="0"/>
              <a:t>Forrester report 2011: ROI is attainable if</a:t>
            </a:r>
            <a:r>
              <a:rPr lang="nl-BE" baseline="0" dirty="0" smtClean="0"/>
              <a:t> you implement and maintain SDLC end-to-end.</a:t>
            </a:r>
          </a:p>
          <a:p>
            <a:r>
              <a:rPr lang="nl-BE" baseline="0" dirty="0" smtClean="0"/>
              <a:t>Aberdeen report: same result</a:t>
            </a:r>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12</a:t>
            </a:fld>
            <a:endParaRPr lang="nl-BE"/>
          </a:p>
        </p:txBody>
      </p:sp>
    </p:spTree>
    <p:extLst>
      <p:ext uri="{BB962C8B-B14F-4D97-AF65-F5344CB8AC3E}">
        <p14:creationId xmlns:p14="http://schemas.microsoft.com/office/powerpoint/2010/main" val="19932164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14</a:t>
            </a:fld>
            <a:endParaRPr lang="nl-BE"/>
          </a:p>
        </p:txBody>
      </p:sp>
    </p:spTree>
    <p:extLst>
      <p:ext uri="{BB962C8B-B14F-4D97-AF65-F5344CB8AC3E}">
        <p14:creationId xmlns:p14="http://schemas.microsoft.com/office/powerpoint/2010/main" val="3626650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SDLC is going to cause impact, do realize this !</a:t>
            </a:r>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29</a:t>
            </a:fld>
            <a:endParaRPr lang="en-GB" dirty="0">
              <a:solidFill>
                <a:prstClr val="white"/>
              </a:solidFill>
            </a:endParaRPr>
          </a:p>
        </p:txBody>
      </p:sp>
    </p:spTree>
    <p:extLst>
      <p:ext uri="{BB962C8B-B14F-4D97-AF65-F5344CB8AC3E}">
        <p14:creationId xmlns:p14="http://schemas.microsoft.com/office/powerpoint/2010/main" val="2409936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ITSM = IT Service Management</a:t>
            </a:r>
          </a:p>
          <a:p>
            <a:endParaRPr lang="en-GB" dirty="0" smtClean="0"/>
          </a:p>
          <a:p>
            <a:r>
              <a:rPr lang="en-GB" dirty="0" smtClean="0"/>
              <a:t>Standardization</a:t>
            </a:r>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solidFill>
                  <a:prstClr val="white"/>
                </a:solidFill>
              </a:rPr>
              <a:pPr>
                <a:defRPr/>
              </a:pPr>
              <a:t>30</a:t>
            </a:fld>
            <a:endParaRPr lang="en-GB" dirty="0">
              <a:solidFill>
                <a:prstClr val="white"/>
              </a:solidFill>
            </a:endParaRPr>
          </a:p>
        </p:txBody>
      </p:sp>
    </p:spTree>
    <p:extLst>
      <p:ext uri="{BB962C8B-B14F-4D97-AF65-F5344CB8AC3E}">
        <p14:creationId xmlns:p14="http://schemas.microsoft.com/office/powerpoint/2010/main" val="2706345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Application migration strategy:</a:t>
            </a:r>
          </a:p>
          <a:p>
            <a:pPr>
              <a:buFontTx/>
              <a:buChar char="-"/>
            </a:pPr>
            <a:r>
              <a:rPr lang="en-GB" baseline="0" dirty="0" smtClean="0"/>
              <a:t>Which apps can be POCs</a:t>
            </a:r>
          </a:p>
          <a:p>
            <a:pPr>
              <a:buFontTx/>
              <a:buChar char="-"/>
            </a:pPr>
            <a:r>
              <a:rPr lang="en-GB" baseline="0" dirty="0" smtClean="0"/>
              <a:t>What for new application</a:t>
            </a:r>
          </a:p>
          <a:p>
            <a:pPr>
              <a:buFontTx/>
              <a:buChar char="-"/>
            </a:pPr>
            <a:r>
              <a:rPr lang="en-GB" baseline="0" dirty="0" smtClean="0"/>
              <a:t>What for existing applications</a:t>
            </a:r>
          </a:p>
          <a:p>
            <a:pPr>
              <a:buFontTx/>
              <a:buChar char="-"/>
            </a:pPr>
            <a:r>
              <a:rPr lang="en-GB" baseline="0" dirty="0" smtClean="0"/>
              <a:t>Exception mechanism &amp; phasing out</a:t>
            </a:r>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pPr>
                <a:defRPr/>
              </a:pPr>
              <a:t>36</a:t>
            </a:fld>
            <a:endParaRPr lang="en-GB" dirty="0"/>
          </a:p>
        </p:txBody>
      </p:sp>
    </p:spTree>
    <p:extLst>
      <p:ext uri="{BB962C8B-B14F-4D97-AF65-F5344CB8AC3E}">
        <p14:creationId xmlns:p14="http://schemas.microsoft.com/office/powerpoint/2010/main" val="781897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xfrm>
            <a:off x="1144588" y="685800"/>
            <a:ext cx="4572000" cy="3429000"/>
          </a:xfrm>
          <a:ln/>
        </p:spPr>
      </p:sp>
      <p:sp>
        <p:nvSpPr>
          <p:cNvPr id="87043"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endParaRPr lang="en-GB" dirty="0" smtClean="0"/>
          </a:p>
        </p:txBody>
      </p:sp>
      <p:sp>
        <p:nvSpPr>
          <p:cNvPr id="87044"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1E953655-A929-47A4-BDDA-C575137D6A6A}" type="slidenum">
              <a:rPr lang="en-GB" sz="1200">
                <a:latin typeface="Calibri" pitchFamily="34" charset="0"/>
              </a:rPr>
              <a:pPr algn="r">
                <a:spcBef>
                  <a:spcPct val="0"/>
                </a:spcBef>
                <a:buClrTx/>
                <a:buSzTx/>
                <a:buFontTx/>
                <a:buNone/>
              </a:pPr>
              <a:t>37</a:t>
            </a:fld>
            <a:endParaRPr lang="en-GB" sz="1200" dirty="0">
              <a:latin typeface="Calibri" pitchFamily="34" charset="0"/>
            </a:endParaRPr>
          </a:p>
        </p:txBody>
      </p:sp>
    </p:spTree>
    <p:extLst>
      <p:ext uri="{BB962C8B-B14F-4D97-AF65-F5344CB8AC3E}">
        <p14:creationId xmlns:p14="http://schemas.microsoft.com/office/powerpoint/2010/main" val="3353800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Link</a:t>
            </a:r>
            <a:r>
              <a:rPr lang="en-GB" baseline="0" dirty="0" smtClean="0"/>
              <a:t> with SABSA for financial drivers (based on attributes)</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9503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Mostly external in</a:t>
            </a:r>
            <a:r>
              <a:rPr lang="en-GB" baseline="0" dirty="0" smtClean="0"/>
              <a:t> nature</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4084683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SMART = specific, measurable, achievable,</a:t>
            </a:r>
            <a:r>
              <a:rPr lang="en-GB" baseline="0" dirty="0" smtClean="0"/>
              <a:t> relevant, time-bound</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914479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fixme</a:t>
            </a:r>
            <a:r>
              <a:rPr lang="nl-BE" dirty="0" smtClean="0"/>
              <a:t>: </a:t>
            </a:r>
            <a:r>
              <a:rPr lang="nl-BE" dirty="0" err="1" smtClean="0"/>
              <a:t>insert</a:t>
            </a:r>
            <a:r>
              <a:rPr lang="nl-BE" dirty="0" smtClean="0"/>
              <a:t> DFD</a:t>
            </a:r>
            <a:r>
              <a:rPr lang="nl-BE" baseline="0" dirty="0" smtClean="0"/>
              <a:t> / Architecture </a:t>
            </a:r>
            <a:r>
              <a:rPr lang="nl-BE" baseline="0" dirty="0" err="1" smtClean="0"/>
              <a:t>overview</a:t>
            </a:r>
            <a:r>
              <a:rPr lang="nl-BE" baseline="0" dirty="0" smtClean="0"/>
              <a:t>?</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002446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endParaRPr lang="en-US"/>
          </a:p>
        </p:txBody>
      </p:sp>
    </p:spTree>
    <p:extLst>
      <p:ext uri="{BB962C8B-B14F-4D97-AF65-F5344CB8AC3E}">
        <p14:creationId xmlns:p14="http://schemas.microsoft.com/office/powerpoint/2010/main" val="3583223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smtClean="0"/>
              <a:t>fixme</a:t>
            </a:r>
            <a:r>
              <a:rPr lang="nl-BE" dirty="0" smtClean="0"/>
              <a:t> – </a:t>
            </a:r>
            <a:r>
              <a:rPr lang="nl-BE" dirty="0" err="1" smtClean="0"/>
              <a:t>insert</a:t>
            </a:r>
            <a:r>
              <a:rPr lang="nl-BE" dirty="0" smtClean="0"/>
              <a:t> list of tools</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2610033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817363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BE" dirty="0"/>
          </a:p>
        </p:txBody>
      </p:sp>
      <p:sp>
        <p:nvSpPr>
          <p:cNvPr id="4" name="Slide Number Placeholder 3"/>
          <p:cNvSpPr>
            <a:spLocks noGrp="1"/>
          </p:cNvSpPr>
          <p:nvPr>
            <p:ph type="sldNum" idx="10"/>
          </p:nvPr>
        </p:nvSpPr>
        <p:spPr/>
        <p:txBody>
          <a:bodyPr/>
          <a:lstStyle/>
          <a:p>
            <a:fld id="{D359A295-449D-AB42-81F3-A0A0C73C14CD}" type="slidenum">
              <a:rPr lang="en-US" smtClean="0"/>
              <a:pPr/>
              <a:t>85</a:t>
            </a:fld>
            <a:endParaRPr lang="en-US"/>
          </a:p>
        </p:txBody>
      </p:sp>
    </p:spTree>
    <p:extLst>
      <p:ext uri="{BB962C8B-B14F-4D97-AF65-F5344CB8AC3E}">
        <p14:creationId xmlns:p14="http://schemas.microsoft.com/office/powerpoint/2010/main" val="3968456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rgbClr val="000000"/>
                </a:solidFill>
                <a:effectLst/>
                <a:latin typeface="Times New Roman" charset="0"/>
                <a:ea typeface="ＭＳ Ｐゴシック" charset="0"/>
                <a:cs typeface="+mn-cs"/>
              </a:rPr>
              <a:t>The Secure Coding Practices Quick Reference Guide is a technology agnostic set of general software security coding practices, in a comprehensive checklist format, that can be integrated into the development lifecycle. At only 17 pages long, it is easy to read and digest.</a:t>
            </a:r>
          </a:p>
          <a:p>
            <a:r>
              <a:rPr lang="en-US" sz="1200" b="0" i="0" kern="1200" dirty="0" smtClean="0">
                <a:solidFill>
                  <a:srgbClr val="000000"/>
                </a:solidFill>
                <a:effectLst/>
                <a:latin typeface="Times New Roman" charset="0"/>
                <a:ea typeface="ＭＳ Ｐゴシック" charset="0"/>
                <a:cs typeface="+mn-cs"/>
              </a:rPr>
              <a:t>The focus is on secure coding requirements, rather then on vulnerabilities and exploits. It includes an introduction to Software Security Principles and a glossary of key terms.</a:t>
            </a:r>
          </a:p>
          <a:p>
            <a:r>
              <a:rPr lang="en-US" sz="1200" b="0" i="0" kern="1200" dirty="0" smtClean="0">
                <a:solidFill>
                  <a:srgbClr val="000000"/>
                </a:solidFill>
                <a:effectLst/>
                <a:latin typeface="Times New Roman" charset="0"/>
                <a:ea typeface="ＭＳ Ｐゴシック" charset="0"/>
                <a:cs typeface="+mn-cs"/>
              </a:rPr>
              <a:t>It is designed to serve as a secure coding kick-start tool and easy reference, to help development teams quickly understand secure coding practices.</a:t>
            </a:r>
          </a:p>
          <a:p>
            <a:endParaRPr lang="nl-BE" dirty="0"/>
          </a:p>
        </p:txBody>
      </p:sp>
      <p:sp>
        <p:nvSpPr>
          <p:cNvPr id="4" name="Slide Number Placeholder 3"/>
          <p:cNvSpPr>
            <a:spLocks noGrp="1"/>
          </p:cNvSpPr>
          <p:nvPr>
            <p:ph type="sldNum" idx="10"/>
          </p:nvPr>
        </p:nvSpPr>
        <p:spPr/>
        <p:txBody>
          <a:bodyPr/>
          <a:lstStyle/>
          <a:p>
            <a:fld id="{D359A295-449D-AB42-81F3-A0A0C73C14CD}" type="slidenum">
              <a:rPr lang="en-US" smtClean="0"/>
              <a:pPr/>
              <a:t>88</a:t>
            </a:fld>
            <a:endParaRPr lang="en-US"/>
          </a:p>
        </p:txBody>
      </p:sp>
    </p:spTree>
    <p:extLst>
      <p:ext uri="{BB962C8B-B14F-4D97-AF65-F5344CB8AC3E}">
        <p14:creationId xmlns:p14="http://schemas.microsoft.com/office/powerpoint/2010/main" val="793515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b="0" i="0" kern="1200" dirty="0" smtClean="0">
                <a:solidFill>
                  <a:srgbClr val="000000"/>
                </a:solidFill>
                <a:effectLst/>
                <a:latin typeface="Times New Roman" charset="0"/>
                <a:ea typeface="ＭＳ Ｐゴシック" charset="0"/>
                <a:cs typeface="+mn-cs"/>
              </a:rPr>
              <a:t>ESAPI (The OWASP Enterprise Security API) is a free, open source, web application security control library that makes it easier for programmers to write lower-risk applications. The ESAPI libraries are designed to make it easier for programmers to retrofit security into existing applications. The ESAPI libraries also serve as a solid foundation for new development.</a:t>
            </a:r>
          </a:p>
          <a:p>
            <a:endParaRPr lang="en-GB" dirty="0" smtClean="0">
              <a:latin typeface="Arial" pitchFamily="34" charset="0"/>
            </a:endParaRPr>
          </a:p>
          <a:p>
            <a:r>
              <a:rPr lang="en-GB" dirty="0" smtClean="0">
                <a:latin typeface="Arial" pitchFamily="34" charset="0"/>
              </a:rPr>
              <a:t>The ESAPI is a free and open collection of all the security methods that a developer needs to build a secure web application. You can just use the interfaces and build your own implementation using your company's infrastructure. Or, you can use the reference implementation as a starting point. In concept, the API is language independent. However, the first deliverables from the project are a Java API and a Java reference implementation. Efforts to build ESAPI in .NET and PHP are already underway. </a:t>
            </a:r>
          </a:p>
          <a:p>
            <a:r>
              <a:rPr lang="en-GB" dirty="0" smtClean="0">
                <a:latin typeface="Arial" pitchFamily="34" charset="0"/>
              </a:rPr>
              <a:t>The cost savings through reduced development time, and the increased security due to using heavily </a:t>
            </a:r>
            <a:r>
              <a:rPr lang="en-GB" dirty="0" err="1" smtClean="0">
                <a:latin typeface="Arial" pitchFamily="34" charset="0"/>
              </a:rPr>
              <a:t>analyzed</a:t>
            </a:r>
            <a:r>
              <a:rPr lang="en-GB" dirty="0" smtClean="0">
                <a:latin typeface="Arial" pitchFamily="34" charset="0"/>
              </a:rPr>
              <a:t> and carefully designed security methods provide developers with a massive advantage over organizations that are trying to deal with security using existing ad hoc secure coding techniques. This API is designed to automatically take care of many aspects of application security, making these issues invisible to the developers. </a:t>
            </a:r>
          </a:p>
          <a:p>
            <a:endParaRPr lang="en-GB" dirty="0" smtClean="0">
              <a:latin typeface="Arial" pitchFamily="34" charset="0"/>
            </a:endParaRPr>
          </a:p>
          <a:p>
            <a:r>
              <a:rPr lang="en-US" dirty="0" smtClean="0">
                <a:effectLst/>
              </a:rPr>
              <a:t>ESAPI (The OWASP Enterprise Security API) is a free, open source, web application security control library that makes it easier for programmers to write lower-risk applications. The ESAPI libraries are designed to make it easier for programmers to retrofit security into existing applications. The ESAPI libraries also serve as a solid foundation for new development.</a:t>
            </a:r>
          </a:p>
          <a:p>
            <a:r>
              <a:rPr lang="en-US" dirty="0" smtClean="0">
                <a:effectLst/>
              </a:rPr>
              <a:t>Allowing for language-specific differences, all OWASP ESAPI versions have the same basic design:</a:t>
            </a:r>
          </a:p>
          <a:p>
            <a:r>
              <a:rPr lang="en-US" b="1" dirty="0" smtClean="0">
                <a:effectLst/>
              </a:rPr>
              <a:t>There is a set of security control interfaces.</a:t>
            </a:r>
            <a:r>
              <a:rPr lang="en-US" dirty="0" smtClean="0">
                <a:effectLst/>
              </a:rPr>
              <a:t> They define for example types of parameters that are passed to types of security controls.</a:t>
            </a:r>
          </a:p>
          <a:p>
            <a:r>
              <a:rPr lang="en-US" b="1" dirty="0" smtClean="0">
                <a:effectLst/>
              </a:rPr>
              <a:t>There is a reference implementation for each security control.</a:t>
            </a:r>
            <a:r>
              <a:rPr lang="en-US" dirty="0" smtClean="0">
                <a:effectLst/>
              </a:rPr>
              <a:t> The logic is not organization‐specific and the logic is not application‐specific. An example: string‐based input validation.</a:t>
            </a:r>
          </a:p>
          <a:p>
            <a:r>
              <a:rPr lang="en-US" b="1" dirty="0" smtClean="0">
                <a:effectLst/>
              </a:rPr>
              <a:t>There are optionally your own implementations for each security control.</a:t>
            </a:r>
            <a:r>
              <a:rPr lang="en-US" dirty="0" smtClean="0">
                <a:effectLst/>
              </a:rPr>
              <a:t> There may be application logic contained in these classes which may be developed by or for your organization. An example: enterprise authentication.</a:t>
            </a:r>
          </a:p>
          <a:p>
            <a:endParaRPr lang="en-GB" dirty="0" smtClean="0">
              <a:latin typeface="Arial" pitchFamily="34" charset="0"/>
            </a:endParaRPr>
          </a:p>
          <a:p>
            <a:endParaRPr lang="en-GB" dirty="0" smtClean="0">
              <a:latin typeface="Arial" pitchFamily="34" charset="0"/>
            </a:endParaRPr>
          </a:p>
        </p:txBody>
      </p:sp>
      <p:sp>
        <p:nvSpPr>
          <p:cNvPr id="70660" name="Slide Number Placeholder 3"/>
          <p:cNvSpPr>
            <a:spLocks noGrp="1"/>
          </p:cNvSpPr>
          <p:nvPr>
            <p:ph type="sldNum" sz="quarter" idx="5"/>
          </p:nvPr>
        </p:nvSpPr>
        <p:spPr/>
        <p:txBody>
          <a:bodyPr/>
          <a:lstStyle/>
          <a:p>
            <a:pPr>
              <a:defRPr/>
            </a:pPr>
            <a:fld id="{E8F41182-83D7-4F1E-8617-017BC286AB31}" type="slidenum">
              <a:rPr lang="en-US" smtClean="0">
                <a:solidFill>
                  <a:prstClr val="black"/>
                </a:solidFill>
              </a:rPr>
              <a:pPr>
                <a:defRPr/>
              </a:pPr>
              <a:t>89</a:t>
            </a:fld>
            <a:endParaRPr lang="en-US" smtClean="0">
              <a:solidFill>
                <a:prstClr val="black"/>
              </a:solidFill>
            </a:endParaRPr>
          </a:p>
        </p:txBody>
      </p:sp>
    </p:spTree>
    <p:extLst>
      <p:ext uri="{BB962C8B-B14F-4D97-AF65-F5344CB8AC3E}">
        <p14:creationId xmlns:p14="http://schemas.microsoft.com/office/powerpoint/2010/main" val="719001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rgbClr val="000000"/>
                </a:solidFill>
                <a:effectLst/>
                <a:latin typeface="Times New Roman" charset="0"/>
                <a:ea typeface="ＭＳ Ｐゴシック" charset="0"/>
                <a:cs typeface="+mn-cs"/>
              </a:rPr>
              <a:t>LAPSE+ is a security scanner for detecting vulnerabilities of untrusted data injection in Java EE Applications. It has been developed as a plugin for Eclipse Java Development Environment,</a:t>
            </a:r>
          </a:p>
          <a:p>
            <a:endParaRPr lang="nl-BE" dirty="0" smtClean="0"/>
          </a:p>
          <a:p>
            <a:r>
              <a:rPr lang="en-US" dirty="0" err="1" smtClean="0"/>
              <a:t>FxCop</a:t>
            </a:r>
            <a:r>
              <a:rPr lang="en-US" dirty="0" smtClean="0"/>
              <a:t>: An application that analyzes managed code assemblies for conformance to the Microsoft .NET Framework Design Guidelines</a:t>
            </a:r>
          </a:p>
          <a:p>
            <a:r>
              <a:rPr lang="en-US" dirty="0" smtClean="0"/>
              <a:t>In addition to security checks, </a:t>
            </a:r>
            <a:r>
              <a:rPr lang="en-US" dirty="0" err="1" smtClean="0"/>
              <a:t>FxCop</a:t>
            </a:r>
            <a:r>
              <a:rPr lang="en-US" dirty="0" smtClean="0"/>
              <a:t> analyzes assemblies for areas of improvement in design, localization, and performance</a:t>
            </a:r>
          </a:p>
          <a:p>
            <a:endParaRPr lang="nl-BE" dirty="0" smtClean="0"/>
          </a:p>
          <a:p>
            <a:r>
              <a:rPr lang="en-US" dirty="0" smtClean="0"/>
              <a:t>CAT.NET is a snap-in to the Visual Studio IDE that helps you identify security flaws within a managed code (C#, Visual Basic .NET, J#) application you are developing. It does so by scanning the binary and/or assembly of the application, and tracing the data flow among its statements, methods, and assemblies. This includes indirect data types such as property assignments and instance tainting operations. The engine works by reading the target assembly and all reference assemblies used in the application -- module-by-module -- and then analyzing all of the methods contained within each. It finally displays the issues its finds in a list that you can use to jump directly to the places in your application's source code where those issues were found. The following rules are currently support by this version of the tool. - Cross Site Scripting - SQL Injection - Process Command Injection - File Canonicalization - Exception Information - LDAP Injection - XPATH Injection - Redirection to User Controlled Site</a:t>
            </a:r>
          </a:p>
          <a:p>
            <a:endParaRPr lang="en-US" dirty="0" smtClean="0"/>
          </a:p>
          <a:p>
            <a:r>
              <a:rPr lang="en-US" dirty="0" smtClean="0"/>
              <a:t>While MS has not released the new version, the good news is you can still use the old Add-in for CAT.NET 1.1.1.9 in Visual Studio 2010.</a:t>
            </a:r>
            <a:endParaRPr lang="nl-BE" dirty="0" smtClean="0"/>
          </a:p>
          <a:p>
            <a:endParaRPr lang="nl-BE" dirty="0" smtClean="0"/>
          </a:p>
          <a:p>
            <a:r>
              <a:rPr lang="nl-BE" dirty="0" smtClean="0"/>
              <a:t>http://sourceforge.net/projects/agnitiotool/</a:t>
            </a:r>
          </a:p>
          <a:p>
            <a:r>
              <a:rPr lang="en-US" dirty="0" smtClean="0"/>
              <a:t>A tool to help developers and security professionals conduct manual security code reviews in a consistent and repeatable way. </a:t>
            </a:r>
            <a:r>
              <a:rPr lang="en-US" dirty="0" err="1" smtClean="0"/>
              <a:t>Agnitio</a:t>
            </a:r>
            <a:r>
              <a:rPr lang="en-US" dirty="0" smtClean="0"/>
              <a:t> aims to replace the </a:t>
            </a:r>
            <a:r>
              <a:rPr lang="en-US" dirty="0" err="1" smtClean="0"/>
              <a:t>adhoc</a:t>
            </a:r>
            <a:r>
              <a:rPr lang="en-US" dirty="0" smtClean="0"/>
              <a:t> nature of manual security code review documentation, create an audit trail and reporting.</a:t>
            </a:r>
            <a:endParaRPr lang="nl-BE" dirty="0"/>
          </a:p>
        </p:txBody>
      </p:sp>
      <p:sp>
        <p:nvSpPr>
          <p:cNvPr id="4" name="Slide Number Placeholder 3"/>
          <p:cNvSpPr>
            <a:spLocks noGrp="1"/>
          </p:cNvSpPr>
          <p:nvPr>
            <p:ph type="sldNum" idx="10"/>
          </p:nvPr>
        </p:nvSpPr>
        <p:spPr/>
        <p:txBody>
          <a:bodyPr/>
          <a:lstStyle/>
          <a:p>
            <a:fld id="{D359A295-449D-AB42-81F3-A0A0C73C14CD}" type="slidenum">
              <a:rPr lang="en-US" smtClean="0"/>
              <a:pPr/>
              <a:t>91</a:t>
            </a:fld>
            <a:endParaRPr lang="en-US"/>
          </a:p>
        </p:txBody>
      </p:sp>
    </p:spTree>
    <p:extLst>
      <p:ext uri="{BB962C8B-B14F-4D97-AF65-F5344CB8AC3E}">
        <p14:creationId xmlns:p14="http://schemas.microsoft.com/office/powerpoint/2010/main" val="2579424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2C65271-C41A-4D4F-8C33-5ACF5EA57B6A}" type="slidenum">
              <a:rPr lang="fr-FR"/>
              <a:pPr>
                <a:defRPr/>
              </a:pPr>
              <a:t>94</a:t>
            </a:fld>
            <a:endParaRPr lang="fr-FR"/>
          </a:p>
        </p:txBody>
      </p:sp>
      <p:sp>
        <p:nvSpPr>
          <p:cNvPr id="33795" name="Rectangle 2"/>
          <p:cNvSpPr>
            <a:spLocks noGrp="1" noRot="1" noChangeAspect="1" noChangeArrowheads="1" noTextEdit="1"/>
          </p:cNvSpPr>
          <p:nvPr>
            <p:ph type="sldImg"/>
          </p:nvPr>
        </p:nvSpPr>
        <p:spPr>
          <a:xfrm>
            <a:off x="1143000" y="685800"/>
            <a:ext cx="4572000" cy="3429000"/>
          </a:xfrm>
          <a:ln/>
        </p:spPr>
      </p:sp>
      <p:sp>
        <p:nvSpPr>
          <p:cNvPr id="33796" name="Rectangle 3"/>
          <p:cNvSpPr>
            <a:spLocks noGrp="1" noChangeArrowheads="1"/>
          </p:cNvSpPr>
          <p:nvPr>
            <p:ph type="body" idx="1"/>
          </p:nvPr>
        </p:nvSpPr>
        <p:spPr>
          <a:xfrm>
            <a:off x="914401" y="4343400"/>
            <a:ext cx="5029200" cy="4114800"/>
          </a:xfrm>
          <a:noFill/>
          <a:ln w="9525"/>
        </p:spPr>
        <p:txBody>
          <a:bodyPr/>
          <a:lstStyle/>
          <a:p>
            <a:pPr eaLnBrk="1" hangingPunct="1"/>
            <a:r>
              <a:rPr lang="en-US" sz="1200" b="0" i="0" kern="1200" dirty="0" err="1" smtClean="0">
                <a:solidFill>
                  <a:srgbClr val="000000"/>
                </a:solidFill>
                <a:effectLst/>
                <a:latin typeface="Times New Roman" charset="0"/>
                <a:ea typeface="ＭＳ Ｐゴシック" charset="0"/>
                <a:cs typeface="+mn-cs"/>
              </a:rPr>
              <a:t>ModSecurity</a:t>
            </a:r>
            <a:r>
              <a:rPr lang="en-US" sz="1200" b="0" i="0" kern="1200" dirty="0" smtClean="0">
                <a:solidFill>
                  <a:srgbClr val="000000"/>
                </a:solidFill>
                <a:effectLst/>
                <a:latin typeface="Times New Roman" charset="0"/>
                <a:ea typeface="ＭＳ Ｐゴシック" charset="0"/>
                <a:cs typeface="+mn-cs"/>
              </a:rPr>
              <a:t>™ is a web application firewall engine that provides very little protection on its own. In order to become useful, </a:t>
            </a:r>
            <a:r>
              <a:rPr lang="en-US" sz="1200" b="0" i="0" kern="1200" dirty="0" err="1" smtClean="0">
                <a:solidFill>
                  <a:srgbClr val="000000"/>
                </a:solidFill>
                <a:effectLst/>
                <a:latin typeface="Times New Roman" charset="0"/>
                <a:ea typeface="ＭＳ Ｐゴシック" charset="0"/>
                <a:cs typeface="+mn-cs"/>
              </a:rPr>
              <a:t>ModSecurity</a:t>
            </a:r>
            <a:r>
              <a:rPr lang="en-US" sz="1200" b="0" i="0" kern="1200" dirty="0" smtClean="0">
                <a:solidFill>
                  <a:srgbClr val="000000"/>
                </a:solidFill>
                <a:effectLst/>
                <a:latin typeface="Times New Roman" charset="0"/>
                <a:ea typeface="ＭＳ Ｐゴシック" charset="0"/>
                <a:cs typeface="+mn-cs"/>
              </a:rPr>
              <a:t>™ must be configured with rules. In order to enable users to take full advantage of </a:t>
            </a:r>
            <a:r>
              <a:rPr lang="en-US" sz="1200" b="0" i="0" kern="1200" dirty="0" err="1" smtClean="0">
                <a:solidFill>
                  <a:srgbClr val="000000"/>
                </a:solidFill>
                <a:effectLst/>
                <a:latin typeface="Times New Roman" charset="0"/>
                <a:ea typeface="ＭＳ Ｐゴシック" charset="0"/>
                <a:cs typeface="+mn-cs"/>
              </a:rPr>
              <a:t>ModSecurity</a:t>
            </a:r>
            <a:r>
              <a:rPr lang="en-US" sz="1200" b="0" i="0" kern="1200" dirty="0" smtClean="0">
                <a:solidFill>
                  <a:srgbClr val="000000"/>
                </a:solidFill>
                <a:effectLst/>
                <a:latin typeface="Times New Roman" charset="0"/>
                <a:ea typeface="ＭＳ Ｐゴシック" charset="0"/>
                <a:cs typeface="+mn-cs"/>
              </a:rPr>
              <a:t>™ out of the box, </a:t>
            </a:r>
            <a:r>
              <a:rPr lang="en-US" sz="1200" b="0" i="0" kern="1200" dirty="0" err="1" smtClean="0">
                <a:solidFill>
                  <a:srgbClr val="000000"/>
                </a:solidFill>
                <a:effectLst/>
                <a:latin typeface="Times New Roman" charset="0"/>
                <a:ea typeface="ＭＳ Ｐゴシック" charset="0"/>
                <a:cs typeface="+mn-cs"/>
              </a:rPr>
              <a:t>Trustwave's</a:t>
            </a:r>
            <a:r>
              <a:rPr lang="en-US" sz="1200" b="0" i="0" kern="1200" dirty="0" smtClean="0">
                <a:solidFill>
                  <a:srgbClr val="000000"/>
                </a:solidFill>
                <a:effectLst/>
                <a:latin typeface="Times New Roman" charset="0"/>
                <a:ea typeface="ＭＳ Ｐゴシック" charset="0"/>
                <a:cs typeface="+mn-cs"/>
              </a:rPr>
              <a:t> </a:t>
            </a:r>
            <a:r>
              <a:rPr lang="en-US" sz="1200" b="0" i="0" kern="1200" dirty="0" err="1" smtClean="0">
                <a:solidFill>
                  <a:srgbClr val="000000"/>
                </a:solidFill>
                <a:effectLst/>
                <a:latin typeface="Times New Roman" charset="0"/>
                <a:ea typeface="ＭＳ Ｐゴシック" charset="0"/>
                <a:cs typeface="+mn-cs"/>
              </a:rPr>
              <a:t>SpiderLabs</a:t>
            </a:r>
            <a:r>
              <a:rPr lang="en-US" sz="1200" b="0" i="0" kern="1200" dirty="0" smtClean="0">
                <a:solidFill>
                  <a:srgbClr val="000000"/>
                </a:solidFill>
                <a:effectLst/>
                <a:latin typeface="Times New Roman" charset="0"/>
                <a:ea typeface="ＭＳ Ｐゴシック" charset="0"/>
                <a:cs typeface="+mn-cs"/>
              </a:rPr>
              <a:t> is sponsoring and maintaining a free certified rule set for the community. Unlike intrusion detection and prevention systems, which rely on signatures specific to known vulnerabilities, the Core Rules provide generic protection from unknown vulnerabilities often found in web applications, which are in most cases custom coded. The Core Rules are heavily commented to allow it to be used as a step-by-step deployment guide for </a:t>
            </a:r>
            <a:r>
              <a:rPr lang="en-US" sz="1200" b="0" i="0" kern="1200" dirty="0" err="1" smtClean="0">
                <a:solidFill>
                  <a:srgbClr val="000000"/>
                </a:solidFill>
                <a:effectLst/>
                <a:latin typeface="Times New Roman" charset="0"/>
                <a:ea typeface="ＭＳ Ｐゴシック" charset="0"/>
                <a:cs typeface="+mn-cs"/>
              </a:rPr>
              <a:t>ModSecurity</a:t>
            </a:r>
            <a:r>
              <a:rPr lang="en-US" sz="1200" b="0" i="0" kern="1200" dirty="0" smtClean="0">
                <a:solidFill>
                  <a:srgbClr val="000000"/>
                </a:solidFill>
                <a:effectLst/>
                <a:latin typeface="Times New Roman" charset="0"/>
                <a:ea typeface="ＭＳ Ｐゴシック" charset="0"/>
                <a:cs typeface="+mn-cs"/>
              </a:rPr>
              <a:t>™.</a:t>
            </a:r>
          </a:p>
          <a:p>
            <a:pPr eaLnBrk="1" hangingPunct="1"/>
            <a:endParaRPr lang="en-US" sz="1200" b="0" i="0" kern="1200" dirty="0" smtClean="0">
              <a:solidFill>
                <a:srgbClr val="000000"/>
              </a:solidFill>
              <a:effectLst/>
              <a:latin typeface="Times New Roman" charset="0"/>
              <a:ea typeface="ＭＳ Ｐゴシック" charset="0"/>
              <a:cs typeface="+mn-cs"/>
            </a:endParaRPr>
          </a:p>
          <a:p>
            <a:r>
              <a:rPr lang="en-US" sz="1200" b="1" i="0" kern="1200" dirty="0" smtClean="0">
                <a:solidFill>
                  <a:srgbClr val="000000"/>
                </a:solidFill>
                <a:effectLst/>
                <a:latin typeface="Times New Roman" charset="0"/>
                <a:ea typeface="ＭＳ Ｐゴシック" charset="0"/>
                <a:cs typeface="+mn-cs"/>
              </a:rPr>
              <a:t>Core Rules Content</a:t>
            </a:r>
            <a:endParaRPr lang="en-US" sz="1200" b="0" i="0" kern="1200" dirty="0" smtClean="0">
              <a:solidFill>
                <a:srgbClr val="000000"/>
              </a:solidFill>
              <a:effectLst/>
              <a:latin typeface="Times New Roman" charset="0"/>
              <a:ea typeface="ＭＳ Ｐゴシック" charset="0"/>
              <a:cs typeface="+mn-cs"/>
            </a:endParaRPr>
          </a:p>
          <a:p>
            <a:r>
              <a:rPr lang="en-US" sz="1200" b="0" i="0" kern="1200" dirty="0" smtClean="0">
                <a:solidFill>
                  <a:srgbClr val="000000"/>
                </a:solidFill>
                <a:effectLst/>
                <a:latin typeface="Times New Roman" charset="0"/>
                <a:ea typeface="ＭＳ Ｐゴシック" charset="0"/>
                <a:cs typeface="+mn-cs"/>
              </a:rPr>
              <a:t>In order to provide generic web applications protection, the Core Rules use the following techniques:</a:t>
            </a:r>
          </a:p>
          <a:p>
            <a:r>
              <a:rPr lang="en-US" sz="1200" b="1" i="0" kern="1200" dirty="0" smtClean="0">
                <a:solidFill>
                  <a:srgbClr val="000000"/>
                </a:solidFill>
                <a:effectLst/>
                <a:latin typeface="Times New Roman" charset="0"/>
                <a:ea typeface="ＭＳ Ｐゴシック" charset="0"/>
                <a:cs typeface="+mn-cs"/>
              </a:rPr>
              <a:t>HTTP Protection</a:t>
            </a:r>
            <a:r>
              <a:rPr lang="en-US" sz="1200" b="0" i="0" kern="1200" dirty="0" smtClean="0">
                <a:solidFill>
                  <a:srgbClr val="000000"/>
                </a:solidFill>
                <a:effectLst/>
                <a:latin typeface="Times New Roman" charset="0"/>
                <a:ea typeface="ＭＳ Ｐゴシック" charset="0"/>
                <a:cs typeface="+mn-cs"/>
              </a:rPr>
              <a:t> - detecting violations of the HTTP protocol and a locally defined usage policy.</a:t>
            </a:r>
          </a:p>
          <a:p>
            <a:r>
              <a:rPr lang="en-US" sz="1200" b="1" i="0" kern="1200" dirty="0" smtClean="0">
                <a:solidFill>
                  <a:srgbClr val="000000"/>
                </a:solidFill>
                <a:effectLst/>
                <a:latin typeface="Times New Roman" charset="0"/>
                <a:ea typeface="ＭＳ Ｐゴシック" charset="0"/>
                <a:cs typeface="+mn-cs"/>
              </a:rPr>
              <a:t>Real-time Blacklist Lookups</a:t>
            </a:r>
            <a:r>
              <a:rPr lang="en-US" sz="1200" b="0" i="0" kern="1200" dirty="0" smtClean="0">
                <a:solidFill>
                  <a:srgbClr val="000000"/>
                </a:solidFill>
                <a:effectLst/>
                <a:latin typeface="Times New Roman" charset="0"/>
                <a:ea typeface="ＭＳ Ｐゴシック" charset="0"/>
                <a:cs typeface="+mn-cs"/>
              </a:rPr>
              <a:t> - utilizes 3rd Party IP Reputation</a:t>
            </a:r>
          </a:p>
          <a:p>
            <a:r>
              <a:rPr lang="en-US" sz="1200" b="1" i="0" kern="1200" dirty="0" smtClean="0">
                <a:solidFill>
                  <a:srgbClr val="000000"/>
                </a:solidFill>
                <a:effectLst/>
                <a:latin typeface="Times New Roman" charset="0"/>
                <a:ea typeface="ＭＳ Ｐゴシック" charset="0"/>
                <a:cs typeface="+mn-cs"/>
              </a:rPr>
              <a:t>Web-based Malware Detection</a:t>
            </a:r>
            <a:r>
              <a:rPr lang="en-US" sz="1200" b="0" i="0" kern="1200" dirty="0" smtClean="0">
                <a:solidFill>
                  <a:srgbClr val="000000"/>
                </a:solidFill>
                <a:effectLst/>
                <a:latin typeface="Times New Roman" charset="0"/>
                <a:ea typeface="ＭＳ Ｐゴシック" charset="0"/>
                <a:cs typeface="+mn-cs"/>
              </a:rPr>
              <a:t> - identifies malicious web content by check against the Google Safe Browsing API.</a:t>
            </a:r>
          </a:p>
          <a:p>
            <a:r>
              <a:rPr lang="en-US" sz="1200" b="1" i="0" kern="1200" dirty="0" smtClean="0">
                <a:solidFill>
                  <a:srgbClr val="000000"/>
                </a:solidFill>
                <a:effectLst/>
                <a:latin typeface="Times New Roman" charset="0"/>
                <a:ea typeface="ＭＳ Ｐゴシック" charset="0"/>
                <a:cs typeface="+mn-cs"/>
              </a:rPr>
              <a:t>HTTP Denial of Service Protections</a:t>
            </a:r>
            <a:r>
              <a:rPr lang="en-US" sz="1200" b="0" i="0" kern="1200" dirty="0" smtClean="0">
                <a:solidFill>
                  <a:srgbClr val="000000"/>
                </a:solidFill>
                <a:effectLst/>
                <a:latin typeface="Times New Roman" charset="0"/>
                <a:ea typeface="ＭＳ Ｐゴシック" charset="0"/>
                <a:cs typeface="+mn-cs"/>
              </a:rPr>
              <a:t> - defense against HTTP Flooding and Slow HTTP </a:t>
            </a:r>
            <a:r>
              <a:rPr lang="en-US" sz="1200" b="0" i="0" kern="1200" dirty="0" err="1" smtClean="0">
                <a:solidFill>
                  <a:srgbClr val="000000"/>
                </a:solidFill>
                <a:effectLst/>
                <a:latin typeface="Times New Roman" charset="0"/>
                <a:ea typeface="ＭＳ Ｐゴシック" charset="0"/>
                <a:cs typeface="+mn-cs"/>
              </a:rPr>
              <a:t>DoS</a:t>
            </a:r>
            <a:r>
              <a:rPr lang="en-US" sz="1200" b="0" i="0" kern="1200" dirty="0" smtClean="0">
                <a:solidFill>
                  <a:srgbClr val="000000"/>
                </a:solidFill>
                <a:effectLst/>
                <a:latin typeface="Times New Roman" charset="0"/>
                <a:ea typeface="ＭＳ Ｐゴシック" charset="0"/>
                <a:cs typeface="+mn-cs"/>
              </a:rPr>
              <a:t> Attacks.</a:t>
            </a:r>
          </a:p>
          <a:p>
            <a:r>
              <a:rPr lang="en-US" sz="1200" b="1" i="0" kern="1200" dirty="0" smtClean="0">
                <a:solidFill>
                  <a:srgbClr val="000000"/>
                </a:solidFill>
                <a:effectLst/>
                <a:latin typeface="Times New Roman" charset="0"/>
                <a:ea typeface="ＭＳ Ｐゴシック" charset="0"/>
                <a:cs typeface="+mn-cs"/>
              </a:rPr>
              <a:t>Common Web Attacks Protection</a:t>
            </a:r>
            <a:r>
              <a:rPr lang="en-US" sz="1200" b="0" i="0" kern="1200" dirty="0" smtClean="0">
                <a:solidFill>
                  <a:srgbClr val="000000"/>
                </a:solidFill>
                <a:effectLst/>
                <a:latin typeface="Times New Roman" charset="0"/>
                <a:ea typeface="ＭＳ Ｐゴシック" charset="0"/>
                <a:cs typeface="+mn-cs"/>
              </a:rPr>
              <a:t> - detecting common web application security attack.</a:t>
            </a:r>
          </a:p>
          <a:p>
            <a:r>
              <a:rPr lang="en-US" sz="1200" b="1" i="0" kern="1200" dirty="0" smtClean="0">
                <a:solidFill>
                  <a:srgbClr val="000000"/>
                </a:solidFill>
                <a:effectLst/>
                <a:latin typeface="Times New Roman" charset="0"/>
                <a:ea typeface="ＭＳ Ｐゴシック" charset="0"/>
                <a:cs typeface="+mn-cs"/>
              </a:rPr>
              <a:t>Automation Detection</a:t>
            </a:r>
            <a:r>
              <a:rPr lang="en-US" sz="1200" b="0" i="0" kern="1200" dirty="0" smtClean="0">
                <a:solidFill>
                  <a:srgbClr val="000000"/>
                </a:solidFill>
                <a:effectLst/>
                <a:latin typeface="Times New Roman" charset="0"/>
                <a:ea typeface="ＭＳ Ｐゴシック" charset="0"/>
                <a:cs typeface="+mn-cs"/>
              </a:rPr>
              <a:t> - Detecting bots, crawlers, scanners and other surface malicious activity.</a:t>
            </a:r>
          </a:p>
          <a:p>
            <a:r>
              <a:rPr lang="en-US" sz="1200" b="1" i="0" kern="1200" dirty="0" smtClean="0">
                <a:solidFill>
                  <a:srgbClr val="000000"/>
                </a:solidFill>
                <a:effectLst/>
                <a:latin typeface="Times New Roman" charset="0"/>
                <a:ea typeface="ＭＳ Ｐゴシック" charset="0"/>
                <a:cs typeface="+mn-cs"/>
              </a:rPr>
              <a:t>Integration with AV Scanning for File Uploads</a:t>
            </a:r>
            <a:r>
              <a:rPr lang="en-US" sz="1200" b="0" i="0" kern="1200" dirty="0" smtClean="0">
                <a:solidFill>
                  <a:srgbClr val="000000"/>
                </a:solidFill>
                <a:effectLst/>
                <a:latin typeface="Times New Roman" charset="0"/>
                <a:ea typeface="ＭＳ Ｐゴシック" charset="0"/>
                <a:cs typeface="+mn-cs"/>
              </a:rPr>
              <a:t> - detects malicious files uploaded through the web application.</a:t>
            </a:r>
          </a:p>
          <a:p>
            <a:r>
              <a:rPr lang="en-US" sz="1200" b="1" i="0" kern="1200" dirty="0" smtClean="0">
                <a:solidFill>
                  <a:srgbClr val="000000"/>
                </a:solidFill>
                <a:effectLst/>
                <a:latin typeface="Times New Roman" charset="0"/>
                <a:ea typeface="ＭＳ Ｐゴシック" charset="0"/>
                <a:cs typeface="+mn-cs"/>
              </a:rPr>
              <a:t>Tracking Sensitive Data</a:t>
            </a:r>
            <a:r>
              <a:rPr lang="en-US" sz="1200" b="0" i="0" kern="1200" dirty="0" smtClean="0">
                <a:solidFill>
                  <a:srgbClr val="000000"/>
                </a:solidFill>
                <a:effectLst/>
                <a:latin typeface="Times New Roman" charset="0"/>
                <a:ea typeface="ＭＳ Ｐゴシック" charset="0"/>
                <a:cs typeface="+mn-cs"/>
              </a:rPr>
              <a:t> - Tracks Credit Card usage and blocks leakages.</a:t>
            </a:r>
          </a:p>
          <a:p>
            <a:r>
              <a:rPr lang="en-US" sz="1200" b="1" i="0" kern="1200" dirty="0" smtClean="0">
                <a:solidFill>
                  <a:srgbClr val="000000"/>
                </a:solidFill>
                <a:effectLst/>
                <a:latin typeface="Times New Roman" charset="0"/>
                <a:ea typeface="ＭＳ Ｐゴシック" charset="0"/>
                <a:cs typeface="+mn-cs"/>
              </a:rPr>
              <a:t>Trojan Protection</a:t>
            </a:r>
            <a:r>
              <a:rPr lang="en-US" sz="1200" b="0" i="0" kern="1200" dirty="0" smtClean="0">
                <a:solidFill>
                  <a:srgbClr val="000000"/>
                </a:solidFill>
                <a:effectLst/>
                <a:latin typeface="Times New Roman" charset="0"/>
                <a:ea typeface="ＭＳ Ｐゴシック" charset="0"/>
                <a:cs typeface="+mn-cs"/>
              </a:rPr>
              <a:t> - Detecting access to Trojans horses.</a:t>
            </a:r>
          </a:p>
          <a:p>
            <a:r>
              <a:rPr lang="en-US" sz="1200" b="1" i="0" kern="1200" dirty="0" smtClean="0">
                <a:solidFill>
                  <a:srgbClr val="000000"/>
                </a:solidFill>
                <a:effectLst/>
                <a:latin typeface="Times New Roman" charset="0"/>
                <a:ea typeface="ＭＳ Ｐゴシック" charset="0"/>
                <a:cs typeface="+mn-cs"/>
              </a:rPr>
              <a:t>Identification of Application Defects</a:t>
            </a:r>
            <a:r>
              <a:rPr lang="en-US" sz="1200" b="0" i="0" kern="1200" dirty="0" smtClean="0">
                <a:solidFill>
                  <a:srgbClr val="000000"/>
                </a:solidFill>
                <a:effectLst/>
                <a:latin typeface="Times New Roman" charset="0"/>
                <a:ea typeface="ＭＳ Ｐゴシック" charset="0"/>
                <a:cs typeface="+mn-cs"/>
              </a:rPr>
              <a:t> - alerts on application misconfigurations.</a:t>
            </a:r>
          </a:p>
          <a:p>
            <a:r>
              <a:rPr lang="en-US" sz="1200" b="1" i="0" kern="1200" dirty="0" smtClean="0">
                <a:solidFill>
                  <a:srgbClr val="000000"/>
                </a:solidFill>
                <a:effectLst/>
                <a:latin typeface="Times New Roman" charset="0"/>
                <a:ea typeface="ＭＳ Ｐゴシック" charset="0"/>
                <a:cs typeface="+mn-cs"/>
              </a:rPr>
              <a:t>Error Detection and Hiding</a:t>
            </a:r>
            <a:r>
              <a:rPr lang="en-US" sz="1200" b="0" i="0" kern="1200" dirty="0" smtClean="0">
                <a:solidFill>
                  <a:srgbClr val="000000"/>
                </a:solidFill>
                <a:effectLst/>
                <a:latin typeface="Times New Roman" charset="0"/>
                <a:ea typeface="ＭＳ Ｐゴシック" charset="0"/>
                <a:cs typeface="+mn-cs"/>
              </a:rPr>
              <a:t> - Disguising error messages sent by the server.</a:t>
            </a:r>
          </a:p>
          <a:p>
            <a:pPr eaLnBrk="1" hangingPunct="1"/>
            <a:endParaRPr lang="en-US" dirty="0" smtClean="0"/>
          </a:p>
        </p:txBody>
      </p:sp>
    </p:spTree>
    <p:extLst>
      <p:ext uri="{BB962C8B-B14F-4D97-AF65-F5344CB8AC3E}">
        <p14:creationId xmlns:p14="http://schemas.microsoft.com/office/powerpoint/2010/main" val="3692576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r>
              <a:rPr lang="en-GB" smtClean="0"/>
              <a:t>Cfr. current E2E process, this is more extensive.</a:t>
            </a:r>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104</a:t>
            </a:fld>
            <a:endParaRPr lang="en-GB" sz="1200" dirty="0">
              <a:latin typeface="Calibri" pitchFamily="34" charset="0"/>
            </a:endParaRPr>
          </a:p>
        </p:txBody>
      </p:sp>
    </p:spTree>
    <p:extLst>
      <p:ext uri="{BB962C8B-B14F-4D97-AF65-F5344CB8AC3E}">
        <p14:creationId xmlns:p14="http://schemas.microsoft.com/office/powerpoint/2010/main" val="552211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p:spPr>
        <p:txBody>
          <a:bodyPr/>
          <a:lstStyle/>
          <a:p>
            <a:pPr eaLnBrk="1" hangingPunct="1"/>
            <a:endParaRPr lang="en-GB" dirty="0" smtClean="0"/>
          </a:p>
        </p:txBody>
      </p:sp>
      <p:sp>
        <p:nvSpPr>
          <p:cNvPr id="30724"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4300">
                <a:solidFill>
                  <a:srgbClr val="000000"/>
                </a:solidFill>
                <a:latin typeface="Gill Sans" charset="0"/>
                <a:ea typeface="ヒラギノ角ゴ ProN W3"/>
                <a:cs typeface="ヒラギノ角ゴ ProN W3"/>
                <a:sym typeface="Gill Sans" charset="0"/>
              </a:defRPr>
            </a:lvl1pPr>
            <a:lvl2pPr marL="742950" indent="-285750" eaLnBrk="0" hangingPunct="0">
              <a:defRPr sz="4300">
                <a:solidFill>
                  <a:srgbClr val="000000"/>
                </a:solidFill>
                <a:latin typeface="Gill Sans" charset="0"/>
                <a:ea typeface="ヒラギノ角ゴ ProN W3"/>
                <a:cs typeface="ヒラギノ角ゴ ProN W3"/>
                <a:sym typeface="Gill Sans" charset="0"/>
              </a:defRPr>
            </a:lvl2pPr>
            <a:lvl3pPr marL="1143000" indent="-228600" eaLnBrk="0" hangingPunct="0">
              <a:defRPr sz="4300">
                <a:solidFill>
                  <a:srgbClr val="000000"/>
                </a:solidFill>
                <a:latin typeface="Gill Sans" charset="0"/>
                <a:ea typeface="ヒラギノ角ゴ ProN W3"/>
                <a:cs typeface="ヒラギノ角ゴ ProN W3"/>
                <a:sym typeface="Gill Sans" charset="0"/>
              </a:defRPr>
            </a:lvl3pPr>
            <a:lvl4pPr marL="1600200" indent="-228600" eaLnBrk="0" hangingPunct="0">
              <a:defRPr sz="4300">
                <a:solidFill>
                  <a:srgbClr val="000000"/>
                </a:solidFill>
                <a:latin typeface="Gill Sans" charset="0"/>
                <a:ea typeface="ヒラギノ角ゴ ProN W3"/>
                <a:cs typeface="ヒラギノ角ゴ ProN W3"/>
                <a:sym typeface="Gill Sans" charset="0"/>
              </a:defRPr>
            </a:lvl4pPr>
            <a:lvl5pPr marL="2057400" indent="-228600" eaLnBrk="0" hangingPunct="0">
              <a:defRPr sz="4300">
                <a:solidFill>
                  <a:srgbClr val="000000"/>
                </a:solidFill>
                <a:latin typeface="Gill Sans" charset="0"/>
                <a:ea typeface="ヒラギノ角ゴ ProN W3"/>
                <a:cs typeface="ヒラギノ角ゴ ProN W3"/>
                <a:sym typeface="Gill Sans" charset="0"/>
              </a:defRPr>
            </a:lvl5pPr>
            <a:lvl6pPr marL="25146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6pPr>
            <a:lvl7pPr marL="29718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7pPr>
            <a:lvl8pPr marL="34290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8pPr>
            <a:lvl9pPr marL="3886200" indent="-228600" algn="ctr"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9pPr>
          </a:lstStyle>
          <a:p>
            <a:pPr algn="r" eaLnBrk="1" hangingPunct="1"/>
            <a:fld id="{0D16940F-C8FC-4F80-8515-CA67A7149747}" type="slidenum">
              <a:rPr lang="en-US" sz="1200">
                <a:solidFill>
                  <a:schemeClr val="tx1"/>
                </a:solidFill>
                <a:latin typeface="Arial" pitchFamily="34" charset="0"/>
              </a:rPr>
              <a:pPr algn="r" eaLnBrk="1" hangingPunct="1"/>
              <a:t>105</a:t>
            </a:fld>
            <a:endParaRPr lang="en-US" sz="1200">
              <a:solidFill>
                <a:schemeClr val="tx1"/>
              </a:solidFill>
              <a:latin typeface="Arial" pitchFamily="34" charset="0"/>
            </a:endParaRPr>
          </a:p>
        </p:txBody>
      </p:sp>
    </p:spTree>
    <p:extLst>
      <p:ext uri="{BB962C8B-B14F-4D97-AF65-F5344CB8AC3E}">
        <p14:creationId xmlns:p14="http://schemas.microsoft.com/office/powerpoint/2010/main" val="201163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OpenSAMM</a:t>
            </a:r>
            <a:r>
              <a:rPr lang="en-GB" baseline="0" dirty="0" smtClean="0"/>
              <a:t> = global picture of secure software</a:t>
            </a:r>
            <a:endParaRPr lang="en-GB" dirty="0" smtClean="0"/>
          </a:p>
          <a:p>
            <a:endParaRPr lang="en-GB" dirty="0" smtClean="0"/>
          </a:p>
          <a:p>
            <a:r>
              <a:rPr lang="en-GB" dirty="0" smtClean="0"/>
              <a:t>Do poll for knowledge/use of </a:t>
            </a:r>
            <a:r>
              <a:rPr lang="en-GB" dirty="0" err="1" smtClean="0"/>
              <a:t>OpenSAMM</a:t>
            </a:r>
            <a:endParaRPr lang="en-GB" dirty="0"/>
          </a:p>
        </p:txBody>
      </p:sp>
      <p:sp>
        <p:nvSpPr>
          <p:cNvPr id="4" name="Slide Number Placeholder 3"/>
          <p:cNvSpPr>
            <a:spLocks noGrp="1"/>
          </p:cNvSpPr>
          <p:nvPr>
            <p:ph type="sldNum" idx="10"/>
          </p:nvPr>
        </p:nvSpPr>
        <p:spPr/>
        <p:txBody>
          <a:bodyPr/>
          <a:lstStyle/>
          <a:p>
            <a:endParaRPr lang="en-GB"/>
          </a:p>
        </p:txBody>
      </p:sp>
    </p:spTree>
    <p:extLst>
      <p:ext uri="{BB962C8B-B14F-4D97-AF65-F5344CB8AC3E}">
        <p14:creationId xmlns:p14="http://schemas.microsoft.com/office/powerpoint/2010/main" val="3720484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p>
            <a:r>
              <a:rPr lang="en-US" smtClean="0"/>
              <a:t>Ascure Academy 2006 - Confidential</a:t>
            </a:r>
          </a:p>
        </p:txBody>
      </p:sp>
      <p:sp>
        <p:nvSpPr>
          <p:cNvPr id="67587" name="Rectangle 3"/>
          <p:cNvSpPr>
            <a:spLocks noGrp="1" noChangeArrowheads="1"/>
          </p:cNvSpPr>
          <p:nvPr>
            <p:ph type="dt" sz="quarter" idx="1"/>
          </p:nvPr>
        </p:nvSpPr>
        <p:spPr>
          <a:noFill/>
        </p:spPr>
        <p:txBody>
          <a:bodyPr/>
          <a:lstStyle/>
          <a:p>
            <a:fld id="{3ECE02AF-69DB-4023-95AE-8A3B373C1D57}" type="datetime1">
              <a:rPr lang="en-US"/>
              <a:pPr/>
              <a:t>6/24/2014</a:t>
            </a:fld>
            <a:endParaRPr lang="en-US"/>
          </a:p>
        </p:txBody>
      </p:sp>
      <p:sp>
        <p:nvSpPr>
          <p:cNvPr id="67588" name="Rectangle 6"/>
          <p:cNvSpPr>
            <a:spLocks noGrp="1" noChangeArrowheads="1"/>
          </p:cNvSpPr>
          <p:nvPr>
            <p:ph type="ftr" sz="quarter" idx="4"/>
          </p:nvPr>
        </p:nvSpPr>
        <p:spPr>
          <a:noFill/>
        </p:spPr>
        <p:txBody>
          <a:bodyPr/>
          <a:lstStyle/>
          <a:p>
            <a:r>
              <a:rPr lang="en-US" smtClean="0"/>
              <a:t>www.ascureacademy.eu</a:t>
            </a:r>
          </a:p>
        </p:txBody>
      </p:sp>
      <p:sp>
        <p:nvSpPr>
          <p:cNvPr id="67589" name="Rectangle 7"/>
          <p:cNvSpPr>
            <a:spLocks noGrp="1" noChangeArrowheads="1"/>
          </p:cNvSpPr>
          <p:nvPr>
            <p:ph type="sldNum" sz="quarter" idx="5"/>
          </p:nvPr>
        </p:nvSpPr>
        <p:spPr>
          <a:noFill/>
        </p:spPr>
        <p:txBody>
          <a:bodyPr/>
          <a:lstStyle/>
          <a:p>
            <a:fld id="{10C4331C-3DD3-42DA-9D40-53B73EE9EDA0}" type="slidenum">
              <a:rPr lang="en-US"/>
              <a:pPr/>
              <a:t>6</a:t>
            </a:fld>
            <a:endParaRPr lang="en-US"/>
          </a:p>
        </p:txBody>
      </p:sp>
      <p:sp>
        <p:nvSpPr>
          <p:cNvPr id="67590" name="Rectangle 2"/>
          <p:cNvSpPr>
            <a:spLocks noGrp="1" noRot="1" noChangeAspect="1" noChangeArrowheads="1" noTextEdit="1"/>
          </p:cNvSpPr>
          <p:nvPr>
            <p:ph type="sldImg"/>
          </p:nvPr>
        </p:nvSpPr>
        <p:spPr>
          <a:xfrm>
            <a:off x="1154113" y="693738"/>
            <a:ext cx="4551362" cy="3413125"/>
          </a:xfrm>
          <a:ln/>
        </p:spPr>
      </p:sp>
      <p:sp>
        <p:nvSpPr>
          <p:cNvPr id="67591" name="Rectangle 3"/>
          <p:cNvSpPr>
            <a:spLocks noGrp="1" noChangeArrowheads="1"/>
          </p:cNvSpPr>
          <p:nvPr>
            <p:ph type="body" idx="1"/>
          </p:nvPr>
        </p:nvSpPr>
        <p:spPr>
          <a:xfrm>
            <a:off x="914400" y="4341813"/>
            <a:ext cx="5027613" cy="4113212"/>
          </a:xfrm>
          <a:noFill/>
          <a:ln/>
        </p:spPr>
        <p:txBody>
          <a:bodyPr/>
          <a:lstStyle/>
          <a:p>
            <a:pPr eaLnBrk="1" hangingPunct="1"/>
            <a:endParaRPr lang="nl-BE" smtClean="0"/>
          </a:p>
        </p:txBody>
      </p:sp>
    </p:spTree>
    <p:extLst>
      <p:ext uri="{BB962C8B-B14F-4D97-AF65-F5344CB8AC3E}">
        <p14:creationId xmlns:p14="http://schemas.microsoft.com/office/powerpoint/2010/main" val="1258502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Picture book Gary.</a:t>
            </a:r>
            <a:r>
              <a:rPr lang="en-GB" baseline="0" dirty="0" smtClean="0"/>
              <a:t> Well chosen …</a:t>
            </a:r>
            <a:endParaRPr lang="en-GB" dirty="0" smtClean="0"/>
          </a:p>
          <a:p>
            <a:endParaRPr lang="en-GB" dirty="0" smtClean="0"/>
          </a:p>
          <a:p>
            <a:r>
              <a:rPr lang="en-GB" dirty="0" smtClean="0"/>
              <a:t>Build vs. Break</a:t>
            </a:r>
          </a:p>
          <a:p>
            <a:r>
              <a:rPr lang="en-GB" dirty="0" smtClean="0"/>
              <a:t>Pos. vs. Negative</a:t>
            </a:r>
          </a:p>
          <a:p>
            <a:r>
              <a:rPr lang="en-GB" dirty="0" smtClean="0"/>
              <a:t>Attacker vs. Defender</a:t>
            </a:r>
          </a:p>
          <a:p>
            <a:r>
              <a:rPr lang="en-GB" dirty="0" smtClean="0"/>
              <a:t>Should vs. Shouldn’t</a:t>
            </a:r>
          </a:p>
          <a:p>
            <a:endParaRPr lang="en-GB" dirty="0" smtClean="0"/>
          </a:p>
          <a:p>
            <a:r>
              <a:rPr lang="en-GB" dirty="0" smtClean="0"/>
              <a:t>Security Functionality vs. Hygiene</a:t>
            </a:r>
            <a:r>
              <a:rPr lang="en-GB" baseline="0" dirty="0" smtClean="0"/>
              <a:t> (Quality)</a:t>
            </a:r>
            <a:endParaRPr lang="en-GB" dirty="0"/>
          </a:p>
        </p:txBody>
      </p:sp>
      <p:sp>
        <p:nvSpPr>
          <p:cNvPr id="4" name="Slide Number Placeholder 3"/>
          <p:cNvSpPr>
            <a:spLocks noGrp="1"/>
          </p:cNvSpPr>
          <p:nvPr>
            <p:ph type="sldNum" sz="quarter" idx="10"/>
          </p:nvPr>
        </p:nvSpPr>
        <p:spPr/>
        <p:txBody>
          <a:bodyPr/>
          <a:lstStyle/>
          <a:p>
            <a:pPr>
              <a:defRPr/>
            </a:pPr>
            <a:fld id="{DA1D8B95-DF84-4F81-8F45-CC9B70212A4D}" type="slidenum">
              <a:rPr lang="en-GB" smtClean="0"/>
              <a:pPr>
                <a:defRPr/>
              </a:pPr>
              <a:t>7</a:t>
            </a:fld>
            <a:endParaRPr lang="en-GB" dirty="0"/>
          </a:p>
        </p:txBody>
      </p:sp>
    </p:spTree>
    <p:extLst>
      <p:ext uri="{BB962C8B-B14F-4D97-AF65-F5344CB8AC3E}">
        <p14:creationId xmlns:p14="http://schemas.microsoft.com/office/powerpoint/2010/main" val="2424184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8</a:t>
            </a:fld>
            <a:endParaRPr lang="nl-BE"/>
          </a:p>
        </p:txBody>
      </p:sp>
    </p:spTree>
    <p:extLst>
      <p:ext uri="{BB962C8B-B14F-4D97-AF65-F5344CB8AC3E}">
        <p14:creationId xmlns:p14="http://schemas.microsoft.com/office/powerpoint/2010/main" val="371471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dirty="0"/>
          </a:p>
        </p:txBody>
      </p:sp>
      <p:sp>
        <p:nvSpPr>
          <p:cNvPr id="4" name="Slide Number Placeholder 3"/>
          <p:cNvSpPr>
            <a:spLocks noGrp="1"/>
          </p:cNvSpPr>
          <p:nvPr>
            <p:ph type="sldNum" sz="quarter" idx="10"/>
          </p:nvPr>
        </p:nvSpPr>
        <p:spPr/>
        <p:txBody>
          <a:bodyPr/>
          <a:lstStyle/>
          <a:p>
            <a:fld id="{3F367F45-9B4C-4056-8AF1-1384E0A25A08}" type="slidenum">
              <a:rPr lang="nl-BE" smtClean="0"/>
              <a:pPr/>
              <a:t>9</a:t>
            </a:fld>
            <a:endParaRPr lang="nl-BE"/>
          </a:p>
        </p:txBody>
      </p:sp>
    </p:spTree>
    <p:extLst>
      <p:ext uri="{BB962C8B-B14F-4D97-AF65-F5344CB8AC3E}">
        <p14:creationId xmlns:p14="http://schemas.microsoft.com/office/powerpoint/2010/main" val="2320645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nl-BE" baseline="0" dirty="0" smtClean="0"/>
          </a:p>
        </p:txBody>
      </p:sp>
      <p:sp>
        <p:nvSpPr>
          <p:cNvPr id="4" name="Slide Number Placeholder 3"/>
          <p:cNvSpPr>
            <a:spLocks noGrp="1"/>
          </p:cNvSpPr>
          <p:nvPr>
            <p:ph type="sldNum" sz="quarter" idx="10"/>
          </p:nvPr>
        </p:nvSpPr>
        <p:spPr/>
        <p:txBody>
          <a:bodyPr/>
          <a:lstStyle/>
          <a:p>
            <a:fld id="{3F367F45-9B4C-4056-8AF1-1384E0A25A08}" type="slidenum">
              <a:rPr lang="nl-BE" smtClean="0"/>
              <a:pPr/>
              <a:t>10</a:t>
            </a:fld>
            <a:endParaRPr lang="nl-BE"/>
          </a:p>
        </p:txBody>
      </p:sp>
    </p:spTree>
    <p:extLst>
      <p:ext uri="{BB962C8B-B14F-4D97-AF65-F5344CB8AC3E}">
        <p14:creationId xmlns:p14="http://schemas.microsoft.com/office/powerpoint/2010/main" val="2135541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xfrm>
            <a:off x="1144588" y="685800"/>
            <a:ext cx="4572000" cy="3429000"/>
          </a:xfrm>
          <a:ln/>
        </p:spPr>
      </p:sp>
      <p:sp>
        <p:nvSpPr>
          <p:cNvPr id="78851" name="Notes Placeholder 2"/>
          <p:cNvSpPr>
            <a:spLocks noGrp="1"/>
          </p:cNvSpPr>
          <p:nvPr>
            <p:ph type="body" idx="1"/>
          </p:nvPr>
        </p:nvSpPr>
        <p:spPr>
          <a:xfrm>
            <a:off x="686281" y="4343436"/>
            <a:ext cx="5485439" cy="4114143"/>
          </a:xfrm>
          <a:noFill/>
          <a:ln/>
        </p:spPr>
        <p:txBody>
          <a:bodyPr lIns="91056" tIns="45528" rIns="91056" bIns="45528"/>
          <a:lstStyle/>
          <a:p>
            <a:pPr eaLnBrk="1" hangingPunct="1">
              <a:spcBef>
                <a:spcPct val="0"/>
              </a:spcBef>
            </a:pPr>
            <a:r>
              <a:rPr lang="en-GB" dirty="0" smtClean="0"/>
              <a:t>Mental model</a:t>
            </a:r>
          </a:p>
          <a:p>
            <a:pPr eaLnBrk="1" hangingPunct="1">
              <a:spcBef>
                <a:spcPct val="0"/>
              </a:spcBef>
            </a:pPr>
            <a:endParaRPr lang="en-GB" dirty="0" smtClean="0"/>
          </a:p>
          <a:p>
            <a:pPr eaLnBrk="1" hangingPunct="1">
              <a:spcBef>
                <a:spcPct val="0"/>
              </a:spcBef>
            </a:pPr>
            <a:r>
              <a:rPr lang="en-GB" dirty="0" err="1" smtClean="0"/>
              <a:t>Cfr</a:t>
            </a:r>
            <a:r>
              <a:rPr lang="en-GB" dirty="0" smtClean="0"/>
              <a:t>. current E2E process, this is more extensive.</a:t>
            </a:r>
          </a:p>
        </p:txBody>
      </p:sp>
      <p:sp>
        <p:nvSpPr>
          <p:cNvPr id="78852" name="Slide Number Placeholder 3"/>
          <p:cNvSpPr txBox="1">
            <a:spLocks noGrp="1"/>
          </p:cNvSpPr>
          <p:nvPr/>
        </p:nvSpPr>
        <p:spPr bwMode="auto">
          <a:xfrm>
            <a:off x="3884121" y="8685413"/>
            <a:ext cx="2972279" cy="457127"/>
          </a:xfrm>
          <a:prstGeom prst="rect">
            <a:avLst/>
          </a:prstGeom>
          <a:noFill/>
          <a:ln w="9525">
            <a:noFill/>
            <a:miter lim="800000"/>
            <a:headEnd/>
            <a:tailEnd/>
          </a:ln>
        </p:spPr>
        <p:txBody>
          <a:bodyPr lIns="91056" tIns="45528" rIns="91056" bIns="45528" anchor="b"/>
          <a:lstStyle/>
          <a:p>
            <a:pPr algn="r">
              <a:spcBef>
                <a:spcPct val="0"/>
              </a:spcBef>
              <a:buClrTx/>
              <a:buSzTx/>
              <a:buFontTx/>
              <a:buNone/>
            </a:pPr>
            <a:fld id="{64804A75-FAAA-491A-8130-317BB5E77B37}" type="slidenum">
              <a:rPr lang="en-GB" sz="1200">
                <a:latin typeface="Calibri" pitchFamily="34" charset="0"/>
              </a:rPr>
              <a:pPr algn="r">
                <a:spcBef>
                  <a:spcPct val="0"/>
                </a:spcBef>
                <a:buClrTx/>
                <a:buSzTx/>
                <a:buFontTx/>
                <a:buNone/>
              </a:pPr>
              <a:t>11</a:t>
            </a:fld>
            <a:endParaRPr lang="en-GB" sz="1200" dirty="0">
              <a:latin typeface="Calibri" pitchFamily="34" charset="0"/>
            </a:endParaRPr>
          </a:p>
        </p:txBody>
      </p:sp>
    </p:spTree>
    <p:extLst>
      <p:ext uri="{BB962C8B-B14F-4D97-AF65-F5344CB8AC3E}">
        <p14:creationId xmlns:p14="http://schemas.microsoft.com/office/powerpoint/2010/main" val="2831333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57200" y="274637"/>
            <a:ext cx="8229600" cy="446722"/>
          </a:xfrm>
          <a:prstGeom prst="rect">
            <a:avLst/>
          </a:prstGeom>
          <a:noFill/>
          <a:ln>
            <a:noFill/>
          </a:ln>
        </p:spPr>
        <p:txBody>
          <a:bodyPr lIns="91425" tIns="91425" rIns="91425" bIns="91425" anchor="ctr" anchorCtr="0"/>
          <a:lstStyle>
            <a:lvl1pPr rtl="0">
              <a:defRPr sz="3600" baseline="0"/>
            </a:lvl1pPr>
            <a:lvl2pPr rtl="0">
              <a:defRPr/>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4" name="Shape 84"/>
          <p:cNvSpPr txBox="1">
            <a:spLocks noGrp="1"/>
          </p:cNvSpPr>
          <p:nvPr>
            <p:ph type="body" idx="1"/>
          </p:nvPr>
        </p:nvSpPr>
        <p:spPr>
          <a:xfrm>
            <a:off x="457200" y="833120"/>
            <a:ext cx="8229600" cy="5431790"/>
          </a:xfrm>
          <a:prstGeom prst="rect">
            <a:avLst/>
          </a:prstGeom>
          <a:noFill/>
          <a:ln>
            <a:noFill/>
          </a:ln>
        </p:spPr>
        <p:txBody>
          <a:bodyPr lIns="91425" tIns="91425" rIns="91425" bIns="91425" anchor="t" anchorCtr="0"/>
          <a:lstStyle>
            <a:lvl1pPr marL="457200" indent="-330200" rtl="0">
              <a:buFont typeface="Calibri"/>
              <a:buAutoNum type="arabicPeriod"/>
              <a:defRPr sz="2000" b="0" baseline="0"/>
            </a:lvl1pPr>
            <a:lvl2pPr marL="457200" indent="0" rtl="0">
              <a:buFont typeface="Calibri"/>
              <a:buNone/>
              <a:defRPr baseline="0"/>
            </a:lvl2pPr>
            <a:lvl3pPr rtl="0">
              <a:defRPr/>
            </a:lvl3pPr>
            <a:lvl4pPr rtl="0">
              <a:defRPr/>
            </a:lvl4pPr>
            <a:lvl5pPr rtl="0">
              <a:defRPr/>
            </a:lvl5pPr>
            <a:lvl6pPr rtl="0">
              <a:defRPr/>
            </a:lvl6pPr>
            <a:lvl7pPr rtl="0">
              <a:defRPr/>
            </a:lvl7pPr>
            <a:lvl8pPr rtl="0">
              <a:defRPr/>
            </a:lvl8pPr>
            <a:lvl9pPr rtl="0">
              <a:defRPr/>
            </a:lvl9pPr>
          </a:lstStyle>
          <a:p>
            <a:endParaRPr/>
          </a:p>
        </p:txBody>
      </p:sp>
      <p:sp>
        <p:nvSpPr>
          <p:cNvPr id="85" name="Shape 85"/>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r>
              <a:rPr lang="en-GB" smtClean="0"/>
              <a:t>OWASP AppSec EU 2014 Training, June 24</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8095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One">
    <p:spTree>
      <p:nvGrpSpPr>
        <p:cNvPr id="1" name=""/>
        <p:cNvGrpSpPr/>
        <p:nvPr/>
      </p:nvGrpSpPr>
      <p:grpSpPr>
        <a:xfrm>
          <a:off x="0" y="0"/>
          <a:ext cx="0" cy="0"/>
          <a:chOff x="0" y="0"/>
          <a:chExt cx="0" cy="0"/>
        </a:xfrm>
      </p:grpSpPr>
      <p:cxnSp>
        <p:nvCxnSpPr>
          <p:cNvPr id="4" name="Shape 14"/>
          <p:cNvCxnSpPr/>
          <p:nvPr userDrawn="1"/>
        </p:nvCxnSpPr>
        <p:spPr>
          <a:xfrm rot="5400000" flipH="1" flipV="1">
            <a:off x="4419600" y="-3429000"/>
            <a:ext cx="152400" cy="8229600"/>
          </a:xfrm>
          <a:prstGeom prst="bentConnector2">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3400" y="685800"/>
            <a:ext cx="8077200" cy="914400"/>
          </a:xfrm>
        </p:spPr>
        <p:txBody>
          <a:bodyPr/>
          <a:lstStyle>
            <a:lvl1pPr>
              <a:defRPr>
                <a:latin typeface="+mn-lt"/>
              </a:defRPr>
            </a:lvl1pPr>
          </a:lstStyle>
          <a:p>
            <a:r>
              <a:rPr lang="en-GB" noProof="0" smtClean="0"/>
              <a:t>Click to edit Master title style</a:t>
            </a:r>
            <a:endParaRPr lang="en-GB" noProof="0" dirty="0"/>
          </a:p>
        </p:txBody>
      </p:sp>
      <p:sp>
        <p:nvSpPr>
          <p:cNvPr id="31" name="Content Placeholder 26"/>
          <p:cNvSpPr>
            <a:spLocks noGrp="1"/>
          </p:cNvSpPr>
          <p:nvPr>
            <p:ph sz="quarter" idx="15"/>
          </p:nvPr>
        </p:nvSpPr>
        <p:spPr>
          <a:xfrm>
            <a:off x="533400" y="1752600"/>
            <a:ext cx="8077200" cy="4419600"/>
          </a:xfrm>
        </p:spPr>
        <p:txBody>
          <a:bodyPr/>
          <a:lstStyle>
            <a:lvl1pPr>
              <a:defRPr baseline="0"/>
            </a:lvl1p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endParaRPr lang="en-GB" noProof="0" dirty="0"/>
          </a:p>
        </p:txBody>
      </p:sp>
    </p:spTree>
    <p:extLst>
      <p:ext uri="{BB962C8B-B14F-4D97-AF65-F5344CB8AC3E}">
        <p14:creationId xmlns:p14="http://schemas.microsoft.com/office/powerpoint/2010/main" val="32803123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6389061"/>
      </p:ext>
    </p:extLst>
  </p:cSld>
  <p:clrMapOvr>
    <a:masterClrMapping/>
  </p:clrMapOvr>
  <p:transition>
    <p:pull/>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stretch>
            <a:fillRect/>
          </a:stretch>
        </a:blipFill>
        <a:effectLst/>
      </p:bgPr>
    </p:bg>
    <p:spTree>
      <p:nvGrpSpPr>
        <p:cNvPr id="1" name="Shape 8"/>
        <p:cNvGrpSpPr/>
        <p:nvPr/>
      </p:nvGrpSpPr>
      <p:grpSpPr>
        <a:xfrm>
          <a:off x="0" y="0"/>
          <a:ext cx="0" cy="0"/>
          <a:chOff x="0" y="0"/>
          <a:chExt cx="0" cy="0"/>
        </a:xfrm>
      </p:grpSpPr>
      <p:sp>
        <p:nvSpPr>
          <p:cNvPr id="9" name="Shape 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l" rtl="0">
              <a:spcBef>
                <a:spcPts val="0"/>
              </a:spcBef>
              <a:buClr>
                <a:srgbClr val="004685"/>
              </a:buClr>
              <a:buFont typeface="Calibri"/>
              <a:buNone/>
              <a:defRPr sz="4400" b="1" i="0" u="none" strike="noStrike" cap="none" baseline="0">
                <a:solidFill>
                  <a:srgbClr val="004685"/>
                </a:solidFill>
                <a:latin typeface="Calibri"/>
                <a:ea typeface="Calibri"/>
                <a:cs typeface="Calibri"/>
                <a:sym typeface="Calibri"/>
              </a:defRPr>
            </a:lvl1pPr>
            <a:lvl2pPr marL="0" marR="0" indent="0" algn="l" rtl="0">
              <a:defRPr/>
            </a:lvl2pPr>
            <a:lvl3pPr marL="0" marR="0" indent="0" algn="l" rtl="0">
              <a:defRPr/>
            </a:lvl3pPr>
            <a:lvl4pPr marL="0" marR="0" indent="0" algn="l" rtl="0">
              <a:defRPr/>
            </a:lvl4pPr>
            <a:lvl5pPr marL="0" marR="0" indent="0" algn="l" rtl="0">
              <a:defRPr/>
            </a:lvl5pPr>
            <a:lvl6pPr marL="0" marR="0" indent="0" algn="l" rtl="0">
              <a:defRPr/>
            </a:lvl6pPr>
            <a:lvl7pPr marL="0" marR="0" indent="0" algn="l" rtl="0">
              <a:defRPr/>
            </a:lvl7pPr>
            <a:lvl8pPr marL="0" marR="0" indent="0" algn="l" rtl="0">
              <a:defRPr/>
            </a:lvl8pPr>
            <a:lvl9pPr marL="0" marR="0" indent="0" algn="l" rtl="0">
              <a:defRPr/>
            </a:lvl9pPr>
          </a:lstStyle>
          <a:p>
            <a:endParaRPr/>
          </a:p>
        </p:txBody>
      </p:sp>
      <p:sp>
        <p:nvSpPr>
          <p:cNvPr id="10" name="Shape 10"/>
          <p:cNvSpPr txBox="1">
            <a:spLocks noGrp="1"/>
          </p:cNvSpPr>
          <p:nvPr>
            <p:ph type="body" idx="1"/>
          </p:nvPr>
        </p:nvSpPr>
        <p:spPr>
          <a:xfrm>
            <a:off x="457200" y="1618508"/>
            <a:ext cx="8229600" cy="4128029"/>
          </a:xfrm>
          <a:prstGeom prst="rect">
            <a:avLst/>
          </a:prstGeom>
          <a:noFill/>
          <a:ln>
            <a:noFill/>
          </a:ln>
        </p:spPr>
        <p:txBody>
          <a:bodyPr lIns="91425" tIns="91425" rIns="91425" bIns="91425" anchor="t" anchorCtr="0"/>
          <a:lstStyle>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defRPr>
            </a:lvl1pPr>
            <a:lvl2pPr marL="742950" marR="0" indent="-107950" algn="l" rtl="0">
              <a:spcBef>
                <a:spcPts val="560"/>
              </a:spcBef>
              <a:buClr>
                <a:schemeClr val="dk1"/>
              </a:buClr>
              <a:buFont typeface="Calibri"/>
              <a:buChar char="–"/>
              <a:defRPr sz="2800" b="0" i="0" u="none" strike="noStrike" cap="none" baseline="0">
                <a:solidFill>
                  <a:schemeClr val="dk1"/>
                </a:solidFill>
                <a:latin typeface="Calibri"/>
                <a:ea typeface="Calibri"/>
                <a:cs typeface="Calibri"/>
                <a:sym typeface="Calibri"/>
              </a:defRPr>
            </a:lvl2pPr>
            <a:lvl3pPr marL="914400" marR="0" indent="0" algn="l" rtl="0">
              <a:spcBef>
                <a:spcPts val="480"/>
              </a:spcBef>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spcBef>
                <a:spcPts val="400"/>
              </a:spcBef>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endParaRPr/>
          </a:p>
        </p:txBody>
      </p:sp>
      <p:sp>
        <p:nvSpPr>
          <p:cNvPr id="11" name="Shape 11"/>
          <p:cNvSpPr txBox="1">
            <a:spLocks noGrp="1"/>
          </p:cNvSpPr>
          <p:nvPr>
            <p:ph type="ftr" idx="11"/>
          </p:nvPr>
        </p:nvSpPr>
        <p:spPr>
          <a:xfrm>
            <a:off x="1574800" y="6356350"/>
            <a:ext cx="5384799" cy="365125"/>
          </a:xfrm>
          <a:prstGeom prst="rect">
            <a:avLst/>
          </a:prstGeom>
          <a:noFill/>
          <a:ln>
            <a:noFill/>
          </a:ln>
        </p:spPr>
        <p:txBody>
          <a:bodyPr lIns="91425" tIns="91425" rIns="91425" bIns="91425" anchor="t" anchorCtr="0"/>
          <a:lstStyle>
            <a:lvl1pPr marL="0" marR="0" indent="0" algn="ctr" rtl="0">
              <a:defRPr sz="1400" b="0" i="0" u="none" strike="noStrike" cap="none" baseline="0">
                <a:solidFill>
                  <a:schemeClr val="dk1"/>
                </a:solidFill>
                <a:latin typeface="Calibri"/>
                <a:ea typeface="Calibri"/>
                <a:cs typeface="Calibri"/>
                <a:sym typeface="Calibri"/>
              </a:defRPr>
            </a:lvl1pPr>
            <a:lvl2pPr marL="457200" marR="0" indent="0" algn="l" rtl="0">
              <a:defRPr sz="1800" b="0" i="0" u="none" strike="noStrike" cap="none" baseline="0">
                <a:solidFill>
                  <a:schemeClr val="dk1"/>
                </a:solidFill>
                <a:latin typeface="Calibri"/>
                <a:ea typeface="Calibri"/>
                <a:cs typeface="Calibri"/>
                <a:sym typeface="Calibri"/>
              </a:defRPr>
            </a:lvl2pPr>
            <a:lvl3pPr marL="914400" marR="0" indent="0" algn="l" rtl="0">
              <a:defRPr sz="1800" b="0" i="0" u="none" strike="noStrike" cap="none" baseline="0">
                <a:solidFill>
                  <a:schemeClr val="dk1"/>
                </a:solidFill>
                <a:latin typeface="Calibri"/>
                <a:ea typeface="Calibri"/>
                <a:cs typeface="Calibri"/>
                <a:sym typeface="Calibri"/>
              </a:defRPr>
            </a:lvl3pPr>
            <a:lvl4pPr marL="1371600" marR="0" indent="0" algn="l" rtl="0">
              <a:defRPr sz="1800" b="0" i="0" u="none" strike="noStrike" cap="none" baseline="0">
                <a:solidFill>
                  <a:schemeClr val="dk1"/>
                </a:solidFill>
                <a:latin typeface="Calibri"/>
                <a:ea typeface="Calibri"/>
                <a:cs typeface="Calibri"/>
                <a:sym typeface="Calibri"/>
              </a:defRPr>
            </a:lvl4pPr>
            <a:lvl5pPr marL="1828800" marR="0" indent="0" algn="l" rtl="0">
              <a:defRPr sz="1800" b="0" i="0" u="none" strike="noStrike" cap="none" baseline="0">
                <a:solidFill>
                  <a:schemeClr val="dk1"/>
                </a:solidFill>
                <a:latin typeface="Calibri"/>
                <a:ea typeface="Calibri"/>
                <a:cs typeface="Calibri"/>
                <a:sym typeface="Calibri"/>
              </a:defRPr>
            </a:lvl5pPr>
            <a:lvl6pPr marL="2286000" marR="0" indent="0" algn="l" rtl="0">
              <a:defRPr sz="1800" b="0" i="0" u="none" strike="noStrike" cap="none" baseline="0">
                <a:solidFill>
                  <a:schemeClr val="dk1"/>
                </a:solidFill>
                <a:latin typeface="Calibri"/>
                <a:ea typeface="Calibri"/>
                <a:cs typeface="Calibri"/>
                <a:sym typeface="Calibri"/>
              </a:defRPr>
            </a:lvl6pPr>
            <a:lvl7pPr marL="2743200" marR="0" indent="0" algn="l" rtl="0">
              <a:defRPr sz="1800" b="0" i="0" u="none" strike="noStrike" cap="none" baseline="0">
                <a:solidFill>
                  <a:schemeClr val="dk1"/>
                </a:solidFill>
                <a:latin typeface="Calibri"/>
                <a:ea typeface="Calibri"/>
                <a:cs typeface="Calibri"/>
                <a:sym typeface="Calibri"/>
              </a:defRPr>
            </a:lvl7pPr>
            <a:lvl8pPr marL="3200400" marR="0" indent="0" algn="l" rtl="0">
              <a:defRPr sz="1800" b="0" i="0" u="none" strike="noStrike" cap="none" baseline="0">
                <a:solidFill>
                  <a:schemeClr val="dk1"/>
                </a:solidFill>
                <a:latin typeface="Calibri"/>
                <a:ea typeface="Calibri"/>
                <a:cs typeface="Calibri"/>
                <a:sym typeface="Calibri"/>
              </a:defRPr>
            </a:lvl8pPr>
            <a:lvl9pPr marL="3657600" marR="0" indent="0" algn="l" rtl="0">
              <a:defRPr sz="1800" b="0" i="0" u="none" strike="noStrike" cap="none" baseline="0">
                <a:solidFill>
                  <a:schemeClr val="dk1"/>
                </a:solidFill>
                <a:latin typeface="Calibri"/>
                <a:ea typeface="Calibri"/>
                <a:cs typeface="Calibri"/>
                <a:sym typeface="Calibri"/>
              </a:defRPr>
            </a:lvl9pPr>
          </a:lstStyle>
          <a:p>
            <a:r>
              <a:rPr lang="en-GB" smtClean="0"/>
              <a:t>OWASP AppSec EU 2014 Training, June 24</a:t>
            </a:r>
            <a:endParaRPr/>
          </a:p>
        </p:txBody>
      </p:sp>
    </p:spTree>
  </p:cSld>
  <p:clrMap bg1="lt1" tx1="dk1" bg2="dk2" tx2="lt2" accent1="accent1" accent2="accent2" accent3="accent3" accent4="accent4" accent5="accent5" accent6="accent6" hlink="hlink" folHlink="folHlink"/>
  <p:sldLayoutIdLst>
    <p:sldLayoutId id="2147483660" r:id="rId1"/>
    <p:sldLayoutId id="2147483665" r:id="rId2"/>
    <p:sldLayoutId id="2147483667" r:id="rId3"/>
    <p:sldLayoutId id="2147483668"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Bart.DeWin@owasp.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mailto:seba@owasp.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1.png"/><Relationship Id="rId7" Type="http://schemas.openxmlformats.org/officeDocument/2006/relationships/image" Target="../media/image14.gif"/><Relationship Id="rId12"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gartner.com/silentlocalechooser.jsp?locale=wcw" TargetMode="External"/><Relationship Id="rId11" Type="http://schemas.openxmlformats.org/officeDocument/2006/relationships/image" Target="../media/image18.pn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1.pn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8.jpeg"/><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38.jpeg"/><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5.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63.jpeg"/><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7.jpeg"/></Relationships>
</file>

<file path=ppt/slides/_rels/slide9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emf"/><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1.xml"/><Relationship Id="rId4" Type="http://schemas.microsoft.com/office/2007/relationships/hdphoto" Target="../media/hdphoto1.wdp"/></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73.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2.gif"/><Relationship Id="rId5" Type="http://schemas.openxmlformats.org/officeDocument/2006/relationships/image" Target="../media/image59.emf"/><Relationship Id="rId4" Type="http://schemas.openxmlformats.org/officeDocument/2006/relationships/oleObject" Target="../embeddings/oleObject2.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idx="4294967295"/>
          </p:nvPr>
        </p:nvSpPr>
        <p:spPr>
          <a:xfrm>
            <a:off x="928243" y="2142968"/>
            <a:ext cx="7358961" cy="2084220"/>
          </a:xfrm>
          <a:ln/>
        </p:spPr>
        <p:txBody>
          <a:bodyPr/>
          <a:lstStyle/>
          <a:p>
            <a:pPr>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Lst>
            </a:pPr>
            <a:r>
              <a:rPr lang="en-US" sz="3797" dirty="0" err="1" smtClean="0"/>
              <a:t>OpenSAMM</a:t>
            </a:r>
            <a:r>
              <a:rPr lang="en-US" sz="3797" dirty="0" smtClean="0"/>
              <a:t> Training</a:t>
            </a:r>
            <a:endParaRPr lang="en-US" sz="3375" dirty="0"/>
          </a:p>
        </p:txBody>
      </p:sp>
      <p:sp>
        <p:nvSpPr>
          <p:cNvPr id="16386" name="Rectangle 2"/>
          <p:cNvSpPr>
            <a:spLocks noGrp="1" noChangeArrowheads="1"/>
          </p:cNvSpPr>
          <p:nvPr>
            <p:ph type="body" idx="4294967295"/>
          </p:nvPr>
        </p:nvSpPr>
        <p:spPr>
          <a:xfrm>
            <a:off x="947013" y="3999949"/>
            <a:ext cx="7859362" cy="1902814"/>
          </a:xfrm>
          <a:ln/>
        </p:spPr>
        <p:txBody>
          <a:bodyPr/>
          <a:lstStyle/>
          <a:p>
            <a:pPr marL="0" indent="0">
              <a:buNone/>
              <a:tabLst>
                <a:tab pos="0" algn="l"/>
                <a:tab pos="643006" algn="l"/>
                <a:tab pos="1286012" algn="l"/>
                <a:tab pos="1929018" algn="l"/>
                <a:tab pos="2572024" algn="l"/>
                <a:tab pos="3215030" algn="l"/>
                <a:tab pos="3858036" algn="l"/>
                <a:tab pos="4501043" algn="l"/>
                <a:tab pos="5144049" algn="l"/>
                <a:tab pos="5787055" algn="l"/>
                <a:tab pos="6430061" algn="l"/>
                <a:tab pos="7073067" algn="l"/>
                <a:tab pos="7126651" algn="l"/>
                <a:tab pos="7635697" algn="l"/>
                <a:tab pos="8144744" algn="l"/>
              </a:tabLst>
            </a:pPr>
            <a:r>
              <a:rPr lang="en-US" sz="2000" dirty="0" smtClean="0">
                <a:solidFill>
                  <a:schemeClr val="tx1"/>
                </a:solidFill>
              </a:rPr>
              <a:t>Bart De Win					Sebastien </a:t>
            </a:r>
            <a:r>
              <a:rPr lang="en-US" sz="2000" dirty="0" err="1" smtClean="0">
                <a:solidFill>
                  <a:schemeClr val="tx1"/>
                </a:solidFill>
              </a:rPr>
              <a:t>Deleersnyder</a:t>
            </a:r>
            <a:r>
              <a:rPr lang="en-US" sz="2000" dirty="0">
                <a:solidFill>
                  <a:schemeClr val="tx1"/>
                </a:solidFill>
              </a:rPr>
              <a:t/>
            </a:r>
            <a:br>
              <a:rPr lang="en-US" sz="2000" dirty="0">
                <a:solidFill>
                  <a:schemeClr val="tx1"/>
                </a:solidFill>
              </a:rPr>
            </a:br>
            <a:r>
              <a:rPr lang="en-US" sz="2000" dirty="0" smtClean="0">
                <a:solidFill>
                  <a:schemeClr val="tx1"/>
                </a:solidFill>
                <a:hlinkClick r:id="rId3"/>
              </a:rPr>
              <a:t>Bart.DeWin@owasp.org</a:t>
            </a:r>
            <a:r>
              <a:rPr lang="en-US" sz="2000" dirty="0" smtClean="0">
                <a:solidFill>
                  <a:schemeClr val="tx1"/>
                </a:solidFill>
              </a:rPr>
              <a:t>			</a:t>
            </a:r>
            <a:r>
              <a:rPr lang="en-US" sz="2000" dirty="0" smtClean="0">
                <a:solidFill>
                  <a:schemeClr val="tx1"/>
                </a:solidFill>
                <a:hlinkClick r:id="rId4"/>
              </a:rPr>
              <a:t>seba@owasp.org</a:t>
            </a:r>
            <a:r>
              <a:rPr lang="en-US" sz="2250" dirty="0">
                <a:solidFill>
                  <a:schemeClr val="tx1"/>
                </a:solidFill>
              </a:rPr>
              <a:t> </a:t>
            </a:r>
            <a:endParaRPr lang="en-US" sz="2000" dirty="0">
              <a:solidFill>
                <a:schemeClr val="tx1"/>
              </a:solidFill>
            </a:endParaRPr>
          </a:p>
        </p:txBody>
      </p:sp>
      <p:sp>
        <p:nvSpPr>
          <p:cNvPr id="2" name="TextBox 1"/>
          <p:cNvSpPr txBox="1"/>
          <p:nvPr/>
        </p:nvSpPr>
        <p:spPr>
          <a:xfrm>
            <a:off x="928243" y="6303921"/>
            <a:ext cx="3711272" cy="307777"/>
          </a:xfrm>
          <a:prstGeom prst="rect">
            <a:avLst/>
          </a:prstGeom>
          <a:noFill/>
        </p:spPr>
        <p:txBody>
          <a:bodyPr wrap="none" rtlCol="0">
            <a:spAutoFit/>
          </a:bodyPr>
          <a:lstStyle/>
          <a:p>
            <a:r>
              <a:rPr lang="nl-BE" dirty="0" smtClean="0"/>
              <a:t>OWASP AppSec EU 2014 Training, June 24</a:t>
            </a:r>
            <a:endParaRPr lang="en-US" dirty="0"/>
          </a:p>
        </p:txBody>
      </p:sp>
    </p:spTree>
    <p:extLst>
      <p:ext uri="{BB962C8B-B14F-4D97-AF65-F5344CB8AC3E}">
        <p14:creationId xmlns:p14="http://schemas.microsoft.com/office/powerpoint/2010/main" val="83921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 ?</a:t>
            </a:r>
            <a:endParaRPr lang="nl-BE" dirty="0"/>
          </a:p>
        </p:txBody>
      </p:sp>
      <p:sp>
        <p:nvSpPr>
          <p:cNvPr id="3" name="Content Placeholder 2"/>
          <p:cNvSpPr>
            <a:spLocks noGrp="1"/>
          </p:cNvSpPr>
          <p:nvPr>
            <p:ph type="body" idx="1"/>
          </p:nvPr>
        </p:nvSpPr>
        <p:spPr/>
        <p:txBody>
          <a:bodyPr/>
          <a:lstStyle/>
          <a:p>
            <a:endParaRPr lang="nl-BE" dirty="0" smtClean="0"/>
          </a:p>
          <a:p>
            <a:endParaRPr lang="nl-BE" dirty="0"/>
          </a:p>
          <a:p>
            <a:endParaRPr lang="nl-BE" dirty="0" smtClean="0"/>
          </a:p>
          <a:p>
            <a:endParaRPr lang="nl-BE" dirty="0"/>
          </a:p>
          <a:p>
            <a:endParaRPr lang="nl-BE" dirty="0" smtClean="0"/>
          </a:p>
          <a:p>
            <a:endParaRPr lang="nl-BE" dirty="0"/>
          </a:p>
          <a:p>
            <a:endParaRPr lang="nl-BE" dirty="0" smtClean="0"/>
          </a:p>
          <a:p>
            <a:pPr marL="127000" indent="0">
              <a:buNone/>
            </a:pPr>
            <a:r>
              <a:rPr lang="nl-BE" dirty="0" smtClean="0"/>
              <a:t>Enterprise-wide software security improvement program</a:t>
            </a:r>
          </a:p>
          <a:p>
            <a:pPr marL="914400" indent="-457200">
              <a:buFont typeface="Arial" panose="020B0604020202020204" pitchFamily="34" charset="0"/>
              <a:buChar char="•"/>
            </a:pPr>
            <a:r>
              <a:rPr lang="nl-BE" dirty="0" err="1" smtClean="0"/>
              <a:t>Strategic</a:t>
            </a:r>
            <a:r>
              <a:rPr lang="nl-BE" dirty="0" smtClean="0"/>
              <a:t> </a:t>
            </a:r>
            <a:r>
              <a:rPr lang="nl-BE" dirty="0" err="1" smtClean="0"/>
              <a:t>approach</a:t>
            </a:r>
            <a:r>
              <a:rPr lang="nl-BE" dirty="0" smtClean="0"/>
              <a:t> to </a:t>
            </a:r>
            <a:r>
              <a:rPr lang="nl-BE" dirty="0" err="1" smtClean="0"/>
              <a:t>assure</a:t>
            </a:r>
            <a:r>
              <a:rPr lang="nl-BE" dirty="0" smtClean="0"/>
              <a:t> software </a:t>
            </a:r>
            <a:r>
              <a:rPr lang="nl-BE" dirty="0" err="1" smtClean="0"/>
              <a:t>quality</a:t>
            </a:r>
            <a:endParaRPr lang="nl-BE" dirty="0" smtClean="0"/>
          </a:p>
          <a:p>
            <a:pPr marL="914400" indent="-457200">
              <a:buFont typeface="Arial" panose="020B0604020202020204" pitchFamily="34" charset="0"/>
              <a:buChar char="•"/>
            </a:pPr>
            <a:r>
              <a:rPr lang="nl-BE" dirty="0" smtClean="0"/>
              <a:t>Goal is to </a:t>
            </a:r>
            <a:r>
              <a:rPr lang="nl-BE" dirty="0" err="1" smtClean="0"/>
              <a:t>increase</a:t>
            </a:r>
            <a:r>
              <a:rPr lang="nl-BE" dirty="0" smtClean="0"/>
              <a:t> </a:t>
            </a:r>
            <a:r>
              <a:rPr lang="nl-BE" dirty="0" err="1" smtClean="0"/>
              <a:t>systematicity</a:t>
            </a:r>
            <a:endParaRPr lang="nl-BE" dirty="0" smtClean="0"/>
          </a:p>
          <a:p>
            <a:pPr marL="914400" indent="-457200">
              <a:buFont typeface="Arial" panose="020B0604020202020204" pitchFamily="34" charset="0"/>
              <a:buChar char="•"/>
            </a:pPr>
            <a:r>
              <a:rPr lang="nl-BE" dirty="0" smtClean="0"/>
              <a:t>Focus </a:t>
            </a:r>
            <a:r>
              <a:rPr lang="nl-BE" dirty="0" err="1" smtClean="0"/>
              <a:t>on</a:t>
            </a:r>
            <a:r>
              <a:rPr lang="nl-BE" dirty="0" smtClean="0"/>
              <a:t> </a:t>
            </a:r>
            <a:r>
              <a:rPr lang="nl-BE" dirty="0" err="1" smtClean="0"/>
              <a:t>security</a:t>
            </a:r>
            <a:r>
              <a:rPr lang="nl-BE" dirty="0" smtClean="0"/>
              <a:t> </a:t>
            </a:r>
            <a:r>
              <a:rPr lang="nl-BE" dirty="0" err="1" smtClean="0"/>
              <a:t>functionality</a:t>
            </a:r>
            <a:r>
              <a:rPr lang="nl-BE" dirty="0" smtClean="0"/>
              <a:t> and </a:t>
            </a:r>
            <a:r>
              <a:rPr lang="nl-BE" dirty="0" err="1" smtClean="0"/>
              <a:t>security</a:t>
            </a:r>
            <a:r>
              <a:rPr lang="nl-BE" dirty="0" smtClean="0"/>
              <a:t> </a:t>
            </a:r>
            <a:r>
              <a:rPr lang="nl-BE" dirty="0" err="1" smtClean="0"/>
              <a:t>hygiene</a:t>
            </a:r>
            <a:endParaRPr lang="nl-BE" dirty="0" smtClean="0"/>
          </a:p>
          <a:p>
            <a:endParaRPr lang="nl-BE" dirty="0" smtClean="0"/>
          </a:p>
        </p:txBody>
      </p:sp>
      <p:grpSp>
        <p:nvGrpSpPr>
          <p:cNvPr id="4" name="Group 9"/>
          <p:cNvGrpSpPr/>
          <p:nvPr/>
        </p:nvGrpSpPr>
        <p:grpSpPr>
          <a:xfrm>
            <a:off x="714348" y="1357298"/>
            <a:ext cx="7643866" cy="928694"/>
            <a:chOff x="428596" y="5072074"/>
            <a:chExt cx="7643866" cy="928694"/>
          </a:xfrm>
          <a:scene3d>
            <a:camera prst="orthographicFront">
              <a:rot lat="0" lon="0" rev="0"/>
            </a:camera>
            <a:lightRig rig="threePt" dir="t"/>
          </a:scene3d>
        </p:grpSpPr>
        <p:sp>
          <p:nvSpPr>
            <p:cNvPr id="11" name="Chevron 10"/>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4" name="Chevron 13"/>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5" name="Chevron 14"/>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6" name="Chevron 15"/>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
        <p:nvSpPr>
          <p:cNvPr id="18" name="Rounded Rectangle 17"/>
          <p:cNvSpPr/>
          <p:nvPr/>
        </p:nvSpPr>
        <p:spPr bwMode="auto">
          <a:xfrm>
            <a:off x="857224" y="2209800"/>
            <a:ext cx="7215238" cy="78581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BE" sz="1000" b="0" i="0" u="none" strike="noStrike" cap="none" normalizeH="0" baseline="0" dirty="0" smtClean="0">
              <a:ln>
                <a:noFill/>
              </a:ln>
              <a:solidFill>
                <a:schemeClr val="bg1"/>
              </a:solidFill>
              <a:effectLst/>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nl-BE" sz="2000" b="1" i="0" u="none" strike="noStrike" cap="none" normalizeH="0" baseline="0" dirty="0" smtClean="0">
                <a:ln>
                  <a:noFill/>
                </a:ln>
                <a:solidFill>
                  <a:schemeClr val="bg1"/>
                </a:solidFill>
                <a:effectLst/>
                <a:latin typeface="Arial" charset="0"/>
              </a:rPr>
              <a:t>SDLC</a:t>
            </a:r>
          </a:p>
        </p:txBody>
      </p:sp>
      <p:sp>
        <p:nvSpPr>
          <p:cNvPr id="5" name="Footer Placeholder 4"/>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63400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Monitoring &amp; Metrics</a:t>
            </a:r>
            <a:endParaRPr lang="en-GB" dirty="0"/>
          </a:p>
        </p:txBody>
      </p:sp>
      <p:pic>
        <p:nvPicPr>
          <p:cNvPr id="51202" name="Picture 2" descr="http://codinghorror.typepad.com/.a/6a0120a85dcdae970b012877707a45970c-pi"/>
          <p:cNvPicPr>
            <a:picLocks noChangeAspect="1" noChangeArrowheads="1"/>
          </p:cNvPicPr>
          <p:nvPr/>
        </p:nvPicPr>
        <p:blipFill>
          <a:blip r:embed="rId2" cstate="print"/>
          <a:srcRect/>
          <a:stretch>
            <a:fillRect/>
          </a:stretch>
        </p:blipFill>
        <p:spPr bwMode="auto">
          <a:xfrm>
            <a:off x="1981200" y="1185977"/>
            <a:ext cx="5486400" cy="4970679"/>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032597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smtClean="0"/>
              <a:t>Responsibilties</a:t>
            </a:r>
            <a:endParaRPr lang="en-GB" dirty="0"/>
          </a:p>
        </p:txBody>
      </p:sp>
      <p:sp>
        <p:nvSpPr>
          <p:cNvPr id="6" name="Content Placeholder 5"/>
          <p:cNvSpPr>
            <a:spLocks noGrp="1"/>
          </p:cNvSpPr>
          <p:nvPr>
            <p:ph type="body" idx="1"/>
          </p:nvPr>
        </p:nvSpPr>
        <p:spPr/>
        <p:txBody>
          <a:bodyPr/>
          <a:lstStyle/>
          <a:p>
            <a:r>
              <a:rPr lang="en-GB" dirty="0" smtClean="0"/>
              <a:t>Core Security team</a:t>
            </a:r>
          </a:p>
          <a:p>
            <a:endParaRPr lang="en-GB" dirty="0" smtClean="0"/>
          </a:p>
          <a:p>
            <a:r>
              <a:rPr lang="en-GB" dirty="0" smtClean="0"/>
              <a:t>Security Satellite</a:t>
            </a:r>
          </a:p>
          <a:p>
            <a:pPr lvl="1"/>
            <a:r>
              <a:rPr lang="en-GB" sz="2000" dirty="0" smtClean="0"/>
              <a:t>	</a:t>
            </a:r>
            <a:r>
              <a:rPr lang="en-GB" sz="2000" b="0" dirty="0" smtClean="0">
                <a:solidFill>
                  <a:schemeClr val="tx1"/>
                </a:solidFill>
              </a:rPr>
              <a:t>Analysts</a:t>
            </a:r>
          </a:p>
          <a:p>
            <a:pPr lvl="1"/>
            <a:r>
              <a:rPr lang="en-GB" sz="2000" dirty="0" smtClean="0"/>
              <a:t>	</a:t>
            </a:r>
            <a:r>
              <a:rPr lang="en-GB" sz="2000" dirty="0" smtClean="0">
                <a:solidFill>
                  <a:schemeClr val="tx1"/>
                </a:solidFill>
              </a:rPr>
              <a:t>Architects</a:t>
            </a:r>
          </a:p>
          <a:p>
            <a:pPr lvl="1"/>
            <a:r>
              <a:rPr lang="en-GB" sz="2000" dirty="0" smtClean="0">
                <a:solidFill>
                  <a:schemeClr val="tx1"/>
                </a:solidFill>
              </a:rPr>
              <a:t>	Developers</a:t>
            </a:r>
          </a:p>
          <a:p>
            <a:pPr lvl="1"/>
            <a:r>
              <a:rPr lang="en-GB" sz="2000" dirty="0" smtClean="0"/>
              <a:t>	</a:t>
            </a:r>
            <a:r>
              <a:rPr lang="en-GB" sz="2000" b="0" dirty="0" smtClean="0">
                <a:solidFill>
                  <a:schemeClr val="tx1"/>
                </a:solidFill>
              </a:rPr>
              <a:t>Operations</a:t>
            </a:r>
          </a:p>
          <a:p>
            <a:pPr lvl="1"/>
            <a:r>
              <a:rPr lang="en-GB" sz="2000" b="0" dirty="0" smtClean="0">
                <a:solidFill>
                  <a:schemeClr val="tx1"/>
                </a:solidFill>
              </a:rPr>
              <a:t>	Management</a:t>
            </a:r>
          </a:p>
          <a:p>
            <a:endParaRPr lang="en-GB" dirty="0" smtClean="0"/>
          </a:p>
          <a:p>
            <a:r>
              <a:rPr lang="en-GB" dirty="0" smtClean="0"/>
              <a:t>Formalized RACI will be a challenge</a:t>
            </a:r>
            <a:endParaRPr lang="en-GB" dirty="0"/>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982440440"/>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Power of Default Security</a:t>
            </a:r>
            <a:endParaRPr lang="en-GB" dirty="0"/>
          </a:p>
        </p:txBody>
      </p:sp>
      <p:sp>
        <p:nvSpPr>
          <p:cNvPr id="3" name="Content Placeholder 2"/>
          <p:cNvSpPr>
            <a:spLocks noGrp="1"/>
          </p:cNvSpPr>
          <p:nvPr>
            <p:ph type="body" idx="1"/>
          </p:nvPr>
        </p:nvSpPr>
        <p:spPr/>
        <p:txBody>
          <a:bodyPr/>
          <a:lstStyle/>
          <a:p>
            <a:r>
              <a:rPr lang="en-GB" dirty="0" smtClean="0"/>
              <a:t>Construct development frameworks that are secure by default</a:t>
            </a:r>
          </a:p>
          <a:p>
            <a:endParaRPr lang="en-GB" dirty="0" smtClean="0"/>
          </a:p>
          <a:p>
            <a:r>
              <a:rPr lang="en-GB" dirty="0" smtClean="0"/>
              <a:t>Minimizes work for developers</a:t>
            </a:r>
          </a:p>
          <a:p>
            <a:endParaRPr lang="en-GB" dirty="0" smtClean="0"/>
          </a:p>
          <a:p>
            <a:r>
              <a:rPr lang="en-GB" dirty="0" smtClean="0"/>
              <a:t>Will lower number of </a:t>
            </a:r>
            <a:r>
              <a:rPr lang="en-GB" dirty="0" err="1" smtClean="0"/>
              <a:t>vulns</a:t>
            </a:r>
            <a:r>
              <a:rPr lang="en-GB" dirty="0" smtClean="0"/>
              <a:t>.</a:t>
            </a:r>
          </a:p>
          <a:p>
            <a:endParaRPr lang="en-GB" dirty="0" smtClean="0"/>
          </a:p>
          <a:p>
            <a:endParaRPr lang="en-GB" dirty="0"/>
          </a:p>
        </p:txBody>
      </p:sp>
      <p:pic>
        <p:nvPicPr>
          <p:cNvPr id="59394" name="Picture 2" descr="Matrix Morpheus - what if I told you secure by default is better"/>
          <p:cNvPicPr>
            <a:picLocks noChangeAspect="1" noChangeArrowheads="1"/>
          </p:cNvPicPr>
          <p:nvPr/>
        </p:nvPicPr>
        <p:blipFill>
          <a:blip r:embed="rId2" cstate="print"/>
          <a:srcRect/>
          <a:stretch>
            <a:fillRect/>
          </a:stretch>
        </p:blipFill>
        <p:spPr bwMode="auto">
          <a:xfrm>
            <a:off x="4800600" y="1841696"/>
            <a:ext cx="3810000" cy="3810000"/>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536872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Conclusions</a:t>
            </a:r>
            <a:endParaRPr lang="en-GB" dirty="0"/>
          </a:p>
        </p:txBody>
      </p:sp>
      <p:sp>
        <p:nvSpPr>
          <p:cNvPr id="5" name="Text Placeholder 4"/>
          <p:cNvSpPr>
            <a:spLocks noGrp="1"/>
          </p:cNvSpPr>
          <p:nvPr>
            <p:ph type="body" idx="1"/>
          </p:nvPr>
        </p:nvSpPr>
        <p:spPr/>
        <p:txBody>
          <a:bodyPr/>
          <a:lstStyle/>
          <a:p>
            <a:r>
              <a:rPr lang="en-GB" dirty="0" smtClean="0"/>
              <a:t>Developing secure software gets more and more complex</a:t>
            </a:r>
          </a:p>
          <a:p>
            <a:endParaRPr lang="en-GB" dirty="0" smtClean="0"/>
          </a:p>
          <a:p>
            <a:r>
              <a:rPr lang="en-GB" dirty="0" err="1" smtClean="0"/>
              <a:t>OpenSAMM</a:t>
            </a:r>
            <a:r>
              <a:rPr lang="en-GB" dirty="0" smtClean="0"/>
              <a:t> = global maturity foundation for software assurance</a:t>
            </a:r>
          </a:p>
          <a:p>
            <a:endParaRPr lang="en-GB" dirty="0"/>
          </a:p>
          <a:p>
            <a:r>
              <a:rPr lang="en-GB" dirty="0" smtClean="0"/>
              <a:t>Applying </a:t>
            </a:r>
            <a:r>
              <a:rPr lang="en-GB" dirty="0" err="1" smtClean="0"/>
              <a:t>OpenSAMM</a:t>
            </a:r>
            <a:r>
              <a:rPr lang="en-GB" dirty="0" smtClean="0"/>
              <a:t> </a:t>
            </a:r>
            <a:r>
              <a:rPr lang="en-GB" dirty="0"/>
              <a:t>=</a:t>
            </a:r>
            <a:endParaRPr lang="en-GB" dirty="0" smtClean="0"/>
          </a:p>
          <a:p>
            <a:pPr marL="800100" lvl="1" indent="-342900">
              <a:buFont typeface="Arial" panose="020B0604020202020204" pitchFamily="34" charset="0"/>
              <a:buChar char="•"/>
            </a:pPr>
            <a:r>
              <a:rPr lang="en-GB" sz="2000" dirty="0"/>
              <a:t>	</a:t>
            </a:r>
            <a:r>
              <a:rPr lang="en-GB" sz="2000" dirty="0" smtClean="0"/>
              <a:t>Assessment</a:t>
            </a:r>
            <a:endParaRPr lang="en-GB" sz="2000" dirty="0"/>
          </a:p>
          <a:p>
            <a:pPr marL="800100" lvl="1" indent="-342900">
              <a:buFont typeface="Arial" panose="020B0604020202020204" pitchFamily="34" charset="0"/>
              <a:buChar char="•"/>
            </a:pPr>
            <a:r>
              <a:rPr lang="en-GB" sz="2000" dirty="0"/>
              <a:t>	Roadmap</a:t>
            </a:r>
          </a:p>
          <a:p>
            <a:pPr marL="800100" lvl="1" indent="-342900">
              <a:buFont typeface="Arial" panose="020B0604020202020204" pitchFamily="34" charset="0"/>
              <a:buChar char="•"/>
            </a:pPr>
            <a:r>
              <a:rPr lang="en-GB" sz="2000" dirty="0"/>
              <a:t>	</a:t>
            </a:r>
            <a:r>
              <a:rPr lang="en-GB" sz="2000" dirty="0" smtClean="0"/>
              <a:t>(Continuous) Implementation</a:t>
            </a:r>
          </a:p>
          <a:p>
            <a:pPr lvl="1"/>
            <a:endParaRPr lang="en-GB" sz="2000" dirty="0"/>
          </a:p>
          <a:p>
            <a:r>
              <a:rPr lang="en-GB" dirty="0" smtClean="0"/>
              <a:t>Be ready to face the organisational challenges that will pop up during the journey</a:t>
            </a:r>
          </a:p>
          <a:p>
            <a:endParaRPr lang="en-GB" dirty="0"/>
          </a:p>
          <a:p>
            <a:r>
              <a:rPr lang="en-GB" dirty="0" smtClean="0"/>
              <a:t>Come and see us on Thursday morning !</a:t>
            </a:r>
            <a:endParaRPr lang="en-GB" dirty="0"/>
          </a:p>
        </p:txBody>
      </p:sp>
      <p:sp>
        <p:nvSpPr>
          <p:cNvPr id="6" name="Footer Placeholder 5"/>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523697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 (recap)</a:t>
            </a:r>
          </a:p>
        </p:txBody>
      </p:sp>
      <p:sp>
        <p:nvSpPr>
          <p:cNvPr id="4" name="Text Placeholder 3"/>
          <p:cNvSpPr>
            <a:spLocks noGrp="1"/>
          </p:cNvSpPr>
          <p:nvPr>
            <p:ph type="body" idx="1"/>
          </p:nvPr>
        </p:nvSpPr>
        <p:spPr/>
        <p:txBody>
          <a:bodyPr/>
          <a:lstStyle/>
          <a:p>
            <a:endParaRPr lang="en-GB"/>
          </a:p>
        </p:txBody>
      </p:sp>
      <p:sp>
        <p:nvSpPr>
          <p:cNvPr id="15" name="Footer Placeholder 9"/>
          <p:cNvSpPr>
            <a:spLocks noGrp="1"/>
          </p:cNvSpPr>
          <p:nvPr>
            <p:ph type="ftr" idx="11"/>
          </p:nvPr>
        </p:nvSpPr>
        <p:spPr/>
        <p:txBody>
          <a:bodyPr/>
          <a:lstStyle>
            <a:lvl1pPr>
              <a:defRPr/>
            </a:lvl1pPr>
          </a:lstStyle>
          <a:p>
            <a:pPr>
              <a:buFontTx/>
              <a:buNone/>
            </a:pPr>
            <a:r>
              <a:rPr lang="en-GB" smtClean="0"/>
              <a:t>OWASP AppSec EU 2014 Training, June 24</a:t>
            </a:r>
            <a:endParaRPr lang="en-GB" dirty="0"/>
          </a:p>
        </p:txBody>
      </p:sp>
      <p:sp>
        <p:nvSpPr>
          <p:cNvPr id="20" name="PwCFirm"/>
          <p:cNvSpPr txBox="1"/>
          <p:nvPr/>
        </p:nvSpPr>
        <p:spPr>
          <a:xfrm>
            <a:off x="533400" y="6477000"/>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nvGraphicFramePr>
        <p:xfrm>
          <a:off x="1828800" y="1268760"/>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1268760"/>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1268760"/>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Tree>
    <p:extLst>
      <p:ext uri="{BB962C8B-B14F-4D97-AF65-F5344CB8AC3E}">
        <p14:creationId xmlns:p14="http://schemas.microsoft.com/office/powerpoint/2010/main" val="28225658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Slide Number Placeholder 4"/>
          <p:cNvSpPr txBox="1">
            <a:spLocks noGrp="1"/>
          </p:cNvSpPr>
          <p:nvPr/>
        </p:nvSpPr>
        <p:spPr bwMode="auto">
          <a:xfrm>
            <a:off x="8584779" y="6308824"/>
            <a:ext cx="406301" cy="22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1" tIns="45701" rIns="91401" bIns="45701"/>
          <a:lstStyle>
            <a:lvl1pPr defTabSz="1300163" eaLnBrk="0" hangingPunct="0">
              <a:defRPr sz="4300">
                <a:solidFill>
                  <a:srgbClr val="000000"/>
                </a:solidFill>
                <a:latin typeface="Gill Sans" charset="0"/>
                <a:ea typeface="ヒラギノ角ゴ ProN W3"/>
                <a:cs typeface="ヒラギノ角ゴ ProN W3"/>
                <a:sym typeface="Gill Sans" charset="0"/>
              </a:defRPr>
            </a:lvl1pPr>
            <a:lvl2pPr marL="742950" indent="-285750" defTabSz="1300163" eaLnBrk="0" hangingPunct="0">
              <a:defRPr sz="4300">
                <a:solidFill>
                  <a:srgbClr val="000000"/>
                </a:solidFill>
                <a:latin typeface="Gill Sans" charset="0"/>
                <a:ea typeface="ヒラギノ角ゴ ProN W3"/>
                <a:cs typeface="ヒラギノ角ゴ ProN W3"/>
                <a:sym typeface="Gill Sans" charset="0"/>
              </a:defRPr>
            </a:lvl2pPr>
            <a:lvl3pPr marL="1143000" indent="-228600" defTabSz="1300163" eaLnBrk="0" hangingPunct="0">
              <a:defRPr sz="4300">
                <a:solidFill>
                  <a:srgbClr val="000000"/>
                </a:solidFill>
                <a:latin typeface="Gill Sans" charset="0"/>
                <a:ea typeface="ヒラギノ角ゴ ProN W3"/>
                <a:cs typeface="ヒラギノ角ゴ ProN W3"/>
                <a:sym typeface="Gill Sans" charset="0"/>
              </a:defRPr>
            </a:lvl3pPr>
            <a:lvl4pPr marL="1600200" indent="-228600" defTabSz="1300163" eaLnBrk="0" hangingPunct="0">
              <a:defRPr sz="4300">
                <a:solidFill>
                  <a:srgbClr val="000000"/>
                </a:solidFill>
                <a:latin typeface="Gill Sans" charset="0"/>
                <a:ea typeface="ヒラギノ角ゴ ProN W3"/>
                <a:cs typeface="ヒラギノ角ゴ ProN W3"/>
                <a:sym typeface="Gill Sans" charset="0"/>
              </a:defRPr>
            </a:lvl4pPr>
            <a:lvl5pPr marL="2057400" indent="-228600" defTabSz="1300163" eaLnBrk="0" hangingPunct="0">
              <a:defRPr sz="4300">
                <a:solidFill>
                  <a:srgbClr val="000000"/>
                </a:solidFill>
                <a:latin typeface="Gill Sans" charset="0"/>
                <a:ea typeface="ヒラギノ角ゴ ProN W3"/>
                <a:cs typeface="ヒラギノ角ゴ ProN W3"/>
                <a:sym typeface="Gill Sans" charset="0"/>
              </a:defRPr>
            </a:lvl5pPr>
            <a:lvl6pPr marL="25146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6pPr>
            <a:lvl7pPr marL="29718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7pPr>
            <a:lvl8pPr marL="34290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8pPr>
            <a:lvl9pPr marL="3886200" indent="-228600" algn="ctr" defTabSz="1300163" eaLnBrk="0" fontAlgn="base" hangingPunct="0">
              <a:spcBef>
                <a:spcPct val="0"/>
              </a:spcBef>
              <a:spcAft>
                <a:spcPct val="0"/>
              </a:spcAft>
              <a:defRPr sz="4300">
                <a:solidFill>
                  <a:srgbClr val="000000"/>
                </a:solidFill>
                <a:latin typeface="Gill Sans" charset="0"/>
                <a:ea typeface="ヒラギノ角ゴ ProN W3"/>
                <a:cs typeface="ヒラギノ角ゴ ProN W3"/>
                <a:sym typeface="Gill Sans" charset="0"/>
              </a:defRPr>
            </a:lvl9pPr>
          </a:lstStyle>
          <a:p>
            <a:pPr eaLnBrk="1" hangingPunct="1"/>
            <a:fld id="{51D4BC88-7F99-47DB-B026-101EB31C3C91}" type="slidenum">
              <a:rPr lang="en-US" sz="633" b="1">
                <a:solidFill>
                  <a:srgbClr val="969696"/>
                </a:solidFill>
                <a:latin typeface="Tahoma" pitchFamily="34" charset="0"/>
              </a:rPr>
              <a:pPr eaLnBrk="1" hangingPunct="1"/>
              <a:t>105</a:t>
            </a:fld>
            <a:endParaRPr lang="en-US" sz="633" b="1" dirty="0">
              <a:solidFill>
                <a:srgbClr val="969696"/>
              </a:solidFill>
              <a:latin typeface="Tahoma" pitchFamily="34" charset="0"/>
            </a:endParaRPr>
          </a:p>
        </p:txBody>
      </p:sp>
      <p:sp>
        <p:nvSpPr>
          <p:cNvPr id="18437" name="Rectangle 2"/>
          <p:cNvSpPr>
            <a:spLocks noGrp="1" noChangeArrowheads="1"/>
          </p:cNvSpPr>
          <p:nvPr>
            <p:ph type="title"/>
          </p:nvPr>
        </p:nvSpPr>
        <p:spPr/>
        <p:txBody>
          <a:bodyPr lIns="91401" tIns="45701" rIns="91401" bIns="45701" anchor="ctr" anchorCtr="0"/>
          <a:lstStyle/>
          <a:p>
            <a:pPr eaLnBrk="1" hangingPunct="1"/>
            <a:r>
              <a:rPr lang="en-GB" sz="3797" dirty="0"/>
              <a:t>Thank you</a:t>
            </a:r>
          </a:p>
        </p:txBody>
      </p:sp>
      <p:sp>
        <p:nvSpPr>
          <p:cNvPr id="5" name="Text Placeholder 4"/>
          <p:cNvSpPr>
            <a:spLocks noGrp="1"/>
          </p:cNvSpPr>
          <p:nvPr>
            <p:ph type="body" idx="1"/>
          </p:nvPr>
        </p:nvSpPr>
        <p:spPr/>
        <p:txBody>
          <a:bodyPr/>
          <a:lstStyle/>
          <a:p>
            <a:endParaRPr lang="en-GB"/>
          </a:p>
        </p:txBody>
      </p:sp>
      <p:sp>
        <p:nvSpPr>
          <p:cNvPr id="2" name="AutoShape 2" descr="https://www.msec.be/wiscy/images/gc/distrinet.gif"/>
          <p:cNvSpPr>
            <a:spLocks noChangeAspect="1" noChangeArrowheads="1"/>
          </p:cNvSpPr>
          <p:nvPr/>
        </p:nvSpPr>
        <p:spPr bwMode="auto">
          <a:xfrm>
            <a:off x="109390" y="-101573"/>
            <a:ext cx="214313" cy="2143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4284" tIns="32143" rIns="64284" bIns="32143" numCol="1" anchor="t" anchorCtr="0" compatLnSpc="1">
            <a:prstTxWarp prst="textNoShape">
              <a:avLst/>
            </a:prstTxWarp>
          </a:bodyPr>
          <a:lstStyle/>
          <a:p>
            <a:endParaRPr lang="nl-BE" sz="984"/>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79961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itle 1"/>
          <p:cNvSpPr>
            <a:spLocks noGrp="1"/>
          </p:cNvSpPr>
          <p:nvPr>
            <p:ph type="title"/>
          </p:nvPr>
        </p:nvSpPr>
        <p:spPr/>
        <p:txBody>
          <a:bodyPr/>
          <a:lstStyle/>
          <a:p>
            <a:r>
              <a:rPr lang="en-GB" dirty="0" smtClean="0">
                <a:ea typeface="ＭＳ Ｐゴシック" charset="-128"/>
              </a:rPr>
              <a:t>SDLC Cornerstones</a:t>
            </a:r>
          </a:p>
        </p:txBody>
      </p:sp>
      <p:sp>
        <p:nvSpPr>
          <p:cNvPr id="4" name="Text Placeholder 3"/>
          <p:cNvSpPr>
            <a:spLocks noGrp="1"/>
          </p:cNvSpPr>
          <p:nvPr>
            <p:ph type="body" idx="1"/>
          </p:nvPr>
        </p:nvSpPr>
        <p:spPr>
          <a:xfrm>
            <a:off x="457200" y="495488"/>
            <a:ext cx="8229600" cy="5431790"/>
          </a:xfrm>
        </p:spPr>
        <p:txBody>
          <a:bodyPr/>
          <a:lstStyle/>
          <a:p>
            <a:endParaRPr lang="en-GB"/>
          </a:p>
        </p:txBody>
      </p:sp>
      <p:sp>
        <p:nvSpPr>
          <p:cNvPr id="20" name="PwCFirm"/>
          <p:cNvSpPr txBox="1"/>
          <p:nvPr/>
        </p:nvSpPr>
        <p:spPr>
          <a:xfrm>
            <a:off x="533400" y="6139368"/>
            <a:ext cx="2590800" cy="152401"/>
          </a:xfrm>
          <a:prstGeom prst="rect">
            <a:avLst/>
          </a:prstGeom>
          <a:noFill/>
        </p:spPr>
        <p:txBody>
          <a:bodyPr vert="horz" wrap="none" lIns="0" tIns="0" rIns="0" bIns="0" rtlCol="0">
            <a:noAutofit/>
          </a:bodyPr>
          <a:lstStyle/>
          <a:p>
            <a:pPr algn="l">
              <a:lnSpc>
                <a:spcPct val="100000"/>
              </a:lnSpc>
              <a:spcBef>
                <a:spcPct val="0"/>
              </a:spcBef>
              <a:spcAft>
                <a:spcPct val="0"/>
              </a:spcAft>
              <a:buNone/>
            </a:pPr>
            <a:r>
              <a:rPr kumimoji="0" lang="en-GB" sz="1000" b="0" i="0" u="none" baseline="0" dirty="0" err="1" smtClean="0">
                <a:solidFill>
                  <a:schemeClr val="tx1"/>
                </a:solidFill>
                <a:effectLst/>
                <a:latin typeface="Arial"/>
              </a:rPr>
              <a:t>SecAppDev</a:t>
            </a:r>
            <a:r>
              <a:rPr kumimoji="0" lang="en-GB" sz="1000" b="0" i="0" u="none" baseline="0" dirty="0" smtClean="0">
                <a:solidFill>
                  <a:schemeClr val="tx1"/>
                </a:solidFill>
                <a:effectLst/>
                <a:latin typeface="Arial"/>
              </a:rPr>
              <a:t> 2013</a:t>
            </a:r>
          </a:p>
        </p:txBody>
      </p:sp>
      <p:graphicFrame>
        <p:nvGraphicFramePr>
          <p:cNvPr id="5" name="Diagram 4"/>
          <p:cNvGraphicFramePr/>
          <p:nvPr>
            <p:extLst>
              <p:ext uri="{D42A27DB-BD31-4B8C-83A1-F6EECF244321}">
                <p14:modId xmlns:p14="http://schemas.microsoft.com/office/powerpoint/2010/main" val="2043415245"/>
              </p:ext>
            </p:extLst>
          </p:nvPr>
        </p:nvGraphicFramePr>
        <p:xfrm>
          <a:off x="1828800" y="931128"/>
          <a:ext cx="6696744" cy="532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228600" y="931128"/>
            <a:ext cx="1512168" cy="5328592"/>
            <a:chOff x="0" y="2666"/>
            <a:chExt cx="2410827" cy="1282712"/>
          </a:xfrm>
          <a:scene3d>
            <a:camera prst="orthographicFront"/>
            <a:lightRig rig="threePt" dir="t">
              <a:rot lat="0" lon="0" rev="7500000"/>
            </a:lightRig>
          </a:scene3d>
        </p:grpSpPr>
        <p:sp>
          <p:nvSpPr>
            <p:cNvPr id="9" name="Rounded Rectangle 8"/>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p:nvPr/>
          </p:nvSpPr>
          <p:spPr>
            <a:xfrm>
              <a:off x="62617" y="65283"/>
              <a:ext cx="2285593"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dirty="0"/>
                <a:t>Risk</a:t>
              </a:r>
            </a:p>
          </p:txBody>
        </p:sp>
      </p:grpSp>
      <p:grpSp>
        <p:nvGrpSpPr>
          <p:cNvPr id="3" name="Group 10"/>
          <p:cNvGrpSpPr/>
          <p:nvPr/>
        </p:nvGrpSpPr>
        <p:grpSpPr>
          <a:xfrm>
            <a:off x="7239000" y="931128"/>
            <a:ext cx="1752600" cy="5328592"/>
            <a:chOff x="-56591" y="2666"/>
            <a:chExt cx="2467418" cy="1282712"/>
          </a:xfrm>
          <a:scene3d>
            <a:camera prst="orthographicFront"/>
            <a:lightRig rig="threePt" dir="t">
              <a:rot lat="0" lon="0" rev="7500000"/>
            </a:lightRig>
          </a:scene3d>
        </p:grpSpPr>
        <p:sp>
          <p:nvSpPr>
            <p:cNvPr id="12" name="Rounded Rectangle 11"/>
            <p:cNvSpPr/>
            <p:nvPr/>
          </p:nvSpPr>
          <p:spPr>
            <a:xfrm>
              <a:off x="0" y="2666"/>
              <a:ext cx="2410827" cy="1282712"/>
            </a:xfrm>
            <a:prstGeom prst="roundRect">
              <a:avLst/>
            </a:prstGeom>
            <a:sp3d prstMaterial="plastic">
              <a:bevelT w="127000" h="25400" prst="relaxedInset"/>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p:nvPr/>
          </p:nvSpPr>
          <p:spPr>
            <a:xfrm>
              <a:off x="-56591" y="65283"/>
              <a:ext cx="2404801" cy="1157478"/>
            </a:xfrm>
            <a:prstGeom prst="rect">
              <a:avLst/>
            </a:prstGeom>
            <a:sp3d/>
          </p:spPr>
          <p:style>
            <a:lnRef idx="0">
              <a:scrgbClr r="0" g="0" b="0"/>
            </a:lnRef>
            <a:fillRef idx="0">
              <a:scrgbClr r="0" g="0" b="0"/>
            </a:fillRef>
            <a:effectRef idx="0">
              <a:scrgbClr r="0" g="0" b="0"/>
            </a:effectRef>
            <a:fontRef idx="minor">
              <a:schemeClr val="lt1"/>
            </a:fontRef>
          </p:style>
          <p:txBody>
            <a:bodyPr lIns="110490" tIns="55245" rIns="110490" bIns="55245" spcCol="1270" anchor="ctr"/>
            <a:lstStyle/>
            <a:p>
              <a:pPr algn="ctr" defTabSz="1289050" fontAlgn="auto">
                <a:lnSpc>
                  <a:spcPct val="90000"/>
                </a:lnSpc>
                <a:spcBef>
                  <a:spcPct val="0"/>
                </a:spcBef>
                <a:spcAft>
                  <a:spcPct val="35000"/>
                </a:spcAft>
                <a:buClrTx/>
                <a:buSzTx/>
                <a:buFontTx/>
                <a:buNone/>
                <a:defRPr/>
              </a:pPr>
              <a:r>
                <a:rPr lang="en-GB" sz="2900" i="1" dirty="0"/>
                <a:t>Training</a:t>
              </a:r>
            </a:p>
          </p:txBody>
        </p:sp>
      </p:grpSp>
      <p:sp>
        <p:nvSpPr>
          <p:cNvPr id="6" name="Footer Placeholder 5"/>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9540973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Strategic ? </a:t>
            </a:r>
            <a:endParaRPr lang="nl-BE" dirty="0"/>
          </a:p>
        </p:txBody>
      </p:sp>
      <p:sp>
        <p:nvSpPr>
          <p:cNvPr id="3" name="Content Placeholder 2"/>
          <p:cNvSpPr>
            <a:spLocks noGrp="1"/>
          </p:cNvSpPr>
          <p:nvPr>
            <p:ph type="body" idx="1"/>
          </p:nvPr>
        </p:nvSpPr>
        <p:spPr/>
        <p:txBody>
          <a:bodyPr/>
          <a:lstStyle/>
          <a:p>
            <a:r>
              <a:rPr lang="nl-BE" sz="2800" dirty="0" err="1" smtClean="0"/>
              <a:t>Organizations</a:t>
            </a:r>
            <a:r>
              <a:rPr lang="nl-BE" sz="2800" dirty="0" smtClean="0"/>
              <a:t> </a:t>
            </a:r>
            <a:r>
              <a:rPr lang="nl-BE" sz="2800" dirty="0" err="1" smtClean="0"/>
              <a:t>with</a:t>
            </a:r>
            <a:r>
              <a:rPr lang="nl-BE" sz="2800" dirty="0" smtClean="0"/>
              <a:t> a proper SDLC </a:t>
            </a:r>
            <a:r>
              <a:rPr lang="nl-BE" sz="2800" dirty="0" err="1" smtClean="0"/>
              <a:t>will</a:t>
            </a:r>
            <a:r>
              <a:rPr lang="nl-BE" sz="2800" dirty="0" smtClean="0"/>
              <a:t> </a:t>
            </a:r>
            <a:r>
              <a:rPr lang="nl-BE" sz="2800" dirty="0" err="1" smtClean="0"/>
              <a:t>experience</a:t>
            </a:r>
            <a:r>
              <a:rPr lang="nl-BE" sz="2800" dirty="0" smtClean="0"/>
              <a:t> </a:t>
            </a:r>
            <a:r>
              <a:rPr lang="nl-BE" sz="2800" dirty="0" err="1" smtClean="0"/>
              <a:t>an</a:t>
            </a:r>
            <a:r>
              <a:rPr lang="nl-BE" sz="2800" dirty="0" smtClean="0"/>
              <a:t> 80 percent </a:t>
            </a:r>
            <a:r>
              <a:rPr lang="nl-BE" sz="2800" dirty="0" err="1" smtClean="0"/>
              <a:t>decrease</a:t>
            </a:r>
            <a:r>
              <a:rPr lang="nl-BE" sz="2800" dirty="0" smtClean="0"/>
              <a:t> in </a:t>
            </a:r>
            <a:r>
              <a:rPr lang="nl-BE" sz="2800" dirty="0" err="1" smtClean="0"/>
              <a:t>critical</a:t>
            </a:r>
            <a:r>
              <a:rPr lang="nl-BE" sz="2800" dirty="0" smtClean="0"/>
              <a:t> </a:t>
            </a:r>
            <a:r>
              <a:rPr lang="nl-BE" sz="2800" dirty="0" err="1" smtClean="0"/>
              <a:t>vulnerabilities</a:t>
            </a:r>
            <a:endParaRPr lang="nl-BE" sz="2800" dirty="0" smtClean="0"/>
          </a:p>
          <a:p>
            <a:endParaRPr lang="nl-BE" sz="2800" dirty="0" smtClean="0"/>
          </a:p>
          <a:p>
            <a:r>
              <a:rPr lang="nl-BE" sz="2800" dirty="0" err="1" smtClean="0"/>
              <a:t>Organizations</a:t>
            </a:r>
            <a:r>
              <a:rPr lang="nl-BE" sz="2800" dirty="0" smtClean="0"/>
              <a:t> </a:t>
            </a:r>
            <a:r>
              <a:rPr lang="nl-BE" sz="2800" dirty="0" err="1" smtClean="0"/>
              <a:t>that</a:t>
            </a:r>
            <a:r>
              <a:rPr lang="nl-BE" sz="2800" dirty="0" smtClean="0"/>
              <a:t> </a:t>
            </a:r>
            <a:r>
              <a:rPr lang="nl-BE" sz="2800" dirty="0" err="1" smtClean="0"/>
              <a:t>acquire</a:t>
            </a:r>
            <a:r>
              <a:rPr lang="nl-BE" sz="2800" dirty="0" smtClean="0"/>
              <a:t> </a:t>
            </a:r>
            <a:r>
              <a:rPr lang="nl-BE" sz="2800" dirty="0" err="1" smtClean="0"/>
              <a:t>products</a:t>
            </a:r>
            <a:r>
              <a:rPr lang="nl-BE" sz="2800" dirty="0" smtClean="0"/>
              <a:t> and services </a:t>
            </a:r>
            <a:r>
              <a:rPr lang="nl-BE" sz="2800" dirty="0" err="1" smtClean="0"/>
              <a:t>with</a:t>
            </a:r>
            <a:r>
              <a:rPr lang="nl-BE" sz="2800" dirty="0" smtClean="0"/>
              <a:t> </a:t>
            </a:r>
            <a:r>
              <a:rPr lang="nl-BE" sz="2800" dirty="0" err="1" smtClean="0"/>
              <a:t>just</a:t>
            </a:r>
            <a:r>
              <a:rPr lang="nl-BE" sz="2800" dirty="0" smtClean="0"/>
              <a:t> a 50 percent </a:t>
            </a:r>
            <a:r>
              <a:rPr lang="nl-BE" sz="2800" dirty="0" err="1" smtClean="0"/>
              <a:t>reduction</a:t>
            </a:r>
            <a:r>
              <a:rPr lang="nl-BE" sz="2800" dirty="0" smtClean="0"/>
              <a:t> in </a:t>
            </a:r>
            <a:r>
              <a:rPr lang="nl-BE" sz="2800" dirty="0" err="1" smtClean="0"/>
              <a:t>vulnerabilities</a:t>
            </a:r>
            <a:r>
              <a:rPr lang="nl-BE" sz="2800" dirty="0" smtClean="0"/>
              <a:t> </a:t>
            </a:r>
            <a:r>
              <a:rPr lang="nl-BE" sz="2800" dirty="0" err="1" smtClean="0"/>
              <a:t>will</a:t>
            </a:r>
            <a:r>
              <a:rPr lang="nl-BE" sz="2800" dirty="0" smtClean="0"/>
              <a:t> </a:t>
            </a:r>
            <a:r>
              <a:rPr lang="nl-BE" sz="2800" dirty="0" err="1" smtClean="0"/>
              <a:t>reduce</a:t>
            </a:r>
            <a:r>
              <a:rPr lang="nl-BE" sz="2800" dirty="0" smtClean="0"/>
              <a:t> </a:t>
            </a:r>
            <a:r>
              <a:rPr lang="nl-BE" sz="2800" dirty="0" err="1" smtClean="0"/>
              <a:t>configuration</a:t>
            </a:r>
            <a:r>
              <a:rPr lang="nl-BE" sz="2800" dirty="0" smtClean="0"/>
              <a:t> management and incident response </a:t>
            </a:r>
            <a:r>
              <a:rPr lang="nl-BE" sz="2800" dirty="0" err="1" smtClean="0"/>
              <a:t>costs</a:t>
            </a:r>
            <a:r>
              <a:rPr lang="nl-BE" sz="2800" dirty="0" smtClean="0"/>
              <a:t> </a:t>
            </a:r>
            <a:r>
              <a:rPr lang="nl-BE" sz="2800" dirty="0" err="1" smtClean="0"/>
              <a:t>by</a:t>
            </a:r>
            <a:r>
              <a:rPr lang="nl-BE" sz="2800" dirty="0" smtClean="0"/>
              <a:t> 75 percent </a:t>
            </a:r>
            <a:r>
              <a:rPr lang="nl-BE" sz="2800" dirty="0" err="1" smtClean="0"/>
              <a:t>each</a:t>
            </a:r>
            <a:r>
              <a:rPr lang="nl-BE" sz="2800" dirty="0" smtClean="0"/>
              <a:t>.</a:t>
            </a:r>
            <a:endParaRPr lang="nl-BE" sz="2800"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113942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Does </a:t>
            </a:r>
            <a:r>
              <a:rPr lang="nl-BE" dirty="0" err="1" smtClean="0"/>
              <a:t>it</a:t>
            </a:r>
            <a:r>
              <a:rPr lang="nl-BE" dirty="0" smtClean="0"/>
              <a:t> </a:t>
            </a:r>
            <a:r>
              <a:rPr lang="nl-BE" dirty="0" err="1" smtClean="0"/>
              <a:t>really</a:t>
            </a:r>
            <a:r>
              <a:rPr lang="nl-BE" dirty="0" smtClean="0"/>
              <a:t> </a:t>
            </a:r>
            <a:r>
              <a:rPr lang="nl-BE" dirty="0" err="1" smtClean="0"/>
              <a:t>work</a:t>
            </a:r>
            <a:r>
              <a:rPr lang="nl-BE" dirty="0" smtClean="0"/>
              <a:t> ?</a:t>
            </a:r>
            <a:endParaRPr lang="nl-BE" dirty="0"/>
          </a:p>
        </p:txBody>
      </p:sp>
      <p:sp>
        <p:nvSpPr>
          <p:cNvPr id="3" name="Text Placeholder 2"/>
          <p:cNvSpPr>
            <a:spLocks noGrp="1"/>
          </p:cNvSpPr>
          <p:nvPr>
            <p:ph type="body" idx="1"/>
          </p:nvPr>
        </p:nvSpPr>
        <p:spPr/>
        <p:txBody>
          <a:bodyPr/>
          <a:lstStyle/>
          <a:p>
            <a:endParaRPr lang="en-GB" dirty="0"/>
          </a:p>
        </p:txBody>
      </p:sp>
      <p:pic>
        <p:nvPicPr>
          <p:cNvPr id="5" name="Content Placeholder 4" descr="MS-SDL-IEstats.jpg"/>
          <p:cNvPicPr>
            <a:picLocks noGrp="1" noChangeAspect="1"/>
          </p:cNvPicPr>
          <p:nvPr>
            <p:ph sz="quarter" idx="4294967295"/>
          </p:nvPr>
        </p:nvPicPr>
        <p:blipFill>
          <a:blip r:embed="rId2" cstate="print"/>
          <a:stretch>
            <a:fillRect/>
          </a:stretch>
        </p:blipFill>
        <p:spPr>
          <a:xfrm>
            <a:off x="0" y="2481043"/>
            <a:ext cx="5495925" cy="2943225"/>
          </a:xfrm>
        </p:spPr>
      </p:pic>
      <p:pic>
        <p:nvPicPr>
          <p:cNvPr id="7" name="Picture 6" descr="MS-SDL-SQLstats.jpg"/>
          <p:cNvPicPr>
            <a:picLocks noChangeAspect="1"/>
          </p:cNvPicPr>
          <p:nvPr/>
        </p:nvPicPr>
        <p:blipFill>
          <a:blip r:embed="rId3" cstate="print"/>
          <a:stretch>
            <a:fillRect/>
          </a:stretch>
        </p:blipFill>
        <p:spPr>
          <a:xfrm>
            <a:off x="1681180" y="1123950"/>
            <a:ext cx="5514975" cy="2600325"/>
          </a:xfrm>
          <a:prstGeom prst="rect">
            <a:avLst/>
          </a:prstGeom>
        </p:spPr>
      </p:pic>
      <p:pic>
        <p:nvPicPr>
          <p:cNvPr id="6" name="Picture 5" descr="MS-SDL-OSstats.jpg"/>
          <p:cNvPicPr>
            <a:picLocks noChangeAspect="1"/>
          </p:cNvPicPr>
          <p:nvPr/>
        </p:nvPicPr>
        <p:blipFill>
          <a:blip r:embed="rId4" cstate="print"/>
          <a:stretch>
            <a:fillRect/>
          </a:stretch>
        </p:blipFill>
        <p:spPr>
          <a:xfrm>
            <a:off x="3344694" y="3372583"/>
            <a:ext cx="5534025" cy="2600325"/>
          </a:xfrm>
          <a:prstGeom prst="rect">
            <a:avLst/>
          </a:prstGeom>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07607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SDLC-related initiatives</a:t>
            </a:r>
            <a:endParaRPr lang="nl-BE" dirty="0"/>
          </a:p>
        </p:txBody>
      </p:sp>
      <p:sp>
        <p:nvSpPr>
          <p:cNvPr id="17" name="Text Placeholder 16"/>
          <p:cNvSpPr>
            <a:spLocks noGrp="1"/>
          </p:cNvSpPr>
          <p:nvPr>
            <p:ph type="body" idx="1"/>
          </p:nvPr>
        </p:nvSpPr>
        <p:spPr/>
        <p:txBody>
          <a:bodyPr/>
          <a:lstStyle/>
          <a:p>
            <a:endParaRPr lang="en-GB"/>
          </a:p>
        </p:txBody>
      </p:sp>
      <p:pic>
        <p:nvPicPr>
          <p:cNvPr id="11" name="Picture 2"/>
          <p:cNvPicPr>
            <a:picLocks noGrp="1" noChangeAspect="1" noChangeArrowheads="1"/>
          </p:cNvPicPr>
          <p:nvPr>
            <p:ph sz="quarter" idx="4294967295"/>
          </p:nvPr>
        </p:nvPicPr>
        <p:blipFill>
          <a:blip r:embed="rId3" cstate="print"/>
          <a:stretch>
            <a:fillRect/>
          </a:stretch>
        </p:blipFill>
        <p:spPr bwMode="auto">
          <a:xfrm>
            <a:off x="6734175" y="1143000"/>
            <a:ext cx="2409825" cy="1377950"/>
          </a:xfrm>
          <a:prstGeom prst="rect">
            <a:avLst/>
          </a:prstGeom>
          <a:noFill/>
          <a:ln w="9525">
            <a:noFill/>
            <a:miter lim="800000"/>
            <a:headEnd/>
            <a:tailEnd/>
          </a:ln>
          <a:effectLst/>
        </p:spPr>
      </p:pic>
      <p:grpSp>
        <p:nvGrpSpPr>
          <p:cNvPr id="3" name="Group 3"/>
          <p:cNvGrpSpPr/>
          <p:nvPr/>
        </p:nvGrpSpPr>
        <p:grpSpPr>
          <a:xfrm>
            <a:off x="357158" y="1428736"/>
            <a:ext cx="5000660" cy="1428760"/>
            <a:chOff x="285720" y="1357298"/>
            <a:chExt cx="7143750" cy="2195969"/>
          </a:xfrm>
        </p:grpSpPr>
        <p:pic>
          <p:nvPicPr>
            <p:cNvPr id="5" name="Picture 2" descr="http://i.msdn.microsoft.com/cc448177.SDL_Process(en-us,MSDN.10).jpg"/>
            <p:cNvPicPr>
              <a:picLocks noChangeAspect="1" noChangeArrowheads="1"/>
            </p:cNvPicPr>
            <p:nvPr/>
          </p:nvPicPr>
          <p:blipFill>
            <a:blip r:embed="rId4" cstate="print"/>
            <a:srcRect/>
            <a:stretch>
              <a:fillRect/>
            </a:stretch>
          </p:blipFill>
          <p:spPr bwMode="auto">
            <a:xfrm>
              <a:off x="285720" y="1357298"/>
              <a:ext cx="7143750" cy="1752600"/>
            </a:xfrm>
            <a:prstGeom prst="rect">
              <a:avLst/>
            </a:prstGeom>
            <a:noFill/>
          </p:spPr>
        </p:pic>
        <p:sp>
          <p:nvSpPr>
            <p:cNvPr id="6" name="TextBox 5"/>
            <p:cNvSpPr txBox="1"/>
            <p:nvPr/>
          </p:nvSpPr>
          <p:spPr>
            <a:xfrm>
              <a:off x="285720" y="3143248"/>
              <a:ext cx="1637456" cy="410019"/>
            </a:xfrm>
            <a:prstGeom prst="rect">
              <a:avLst/>
            </a:prstGeom>
            <a:noFill/>
          </p:spPr>
          <p:txBody>
            <a:bodyPr wrap="none" rtlCol="0">
              <a:spAutoFit/>
            </a:bodyPr>
            <a:lstStyle/>
            <a:p>
              <a:r>
                <a:rPr lang="nl-BE" sz="1400" dirty="0" smtClean="0">
                  <a:solidFill>
                    <a:schemeClr val="accent4"/>
                  </a:solidFill>
                </a:rPr>
                <a:t>Microsoft SDL</a:t>
              </a:r>
              <a:endParaRPr lang="nl-BE" sz="1400" dirty="0">
                <a:solidFill>
                  <a:schemeClr val="accent4"/>
                </a:solidFill>
              </a:endParaRPr>
            </a:p>
          </p:txBody>
        </p:sp>
      </p:grpSp>
      <p:grpSp>
        <p:nvGrpSpPr>
          <p:cNvPr id="4" name="Group 27"/>
          <p:cNvGrpSpPr/>
          <p:nvPr/>
        </p:nvGrpSpPr>
        <p:grpSpPr>
          <a:xfrm>
            <a:off x="4572000" y="3406975"/>
            <a:ext cx="1800225" cy="1950851"/>
            <a:chOff x="6858016" y="4071942"/>
            <a:chExt cx="1800225" cy="1950851"/>
          </a:xfrm>
        </p:grpSpPr>
        <p:sp>
          <p:nvSpPr>
            <p:cNvPr id="9" name="TextBox 8"/>
            <p:cNvSpPr txBox="1"/>
            <p:nvPr/>
          </p:nvSpPr>
          <p:spPr>
            <a:xfrm>
              <a:off x="6858016" y="5715016"/>
              <a:ext cx="772969" cy="307777"/>
            </a:xfrm>
            <a:prstGeom prst="rect">
              <a:avLst/>
            </a:prstGeom>
            <a:noFill/>
          </p:spPr>
          <p:txBody>
            <a:bodyPr wrap="none" rtlCol="0">
              <a:spAutoFit/>
            </a:bodyPr>
            <a:lstStyle/>
            <a:p>
              <a:r>
                <a:rPr lang="nl-BE" sz="1400" dirty="0" smtClean="0">
                  <a:solidFill>
                    <a:schemeClr val="accent4"/>
                  </a:solidFill>
                </a:rPr>
                <a:t>BSIMM</a:t>
              </a:r>
              <a:endParaRPr lang="nl-BE" sz="1400" dirty="0">
                <a:solidFill>
                  <a:schemeClr val="accent4"/>
                </a:solidFill>
              </a:endParaRPr>
            </a:p>
          </p:txBody>
        </p:sp>
        <p:pic>
          <p:nvPicPr>
            <p:cNvPr id="1026" name="Picture 2"/>
            <p:cNvPicPr>
              <a:picLocks noChangeAspect="1" noChangeArrowheads="1"/>
            </p:cNvPicPr>
            <p:nvPr/>
          </p:nvPicPr>
          <p:blipFill>
            <a:blip r:embed="rId5" cstate="print"/>
            <a:srcRect/>
            <a:stretch>
              <a:fillRect/>
            </a:stretch>
          </p:blipFill>
          <p:spPr bwMode="auto">
            <a:xfrm>
              <a:off x="6858016" y="4071942"/>
              <a:ext cx="1800225" cy="1657350"/>
            </a:xfrm>
            <a:prstGeom prst="rect">
              <a:avLst/>
            </a:prstGeom>
            <a:noFill/>
            <a:ln w="9525">
              <a:noFill/>
              <a:miter lim="800000"/>
              <a:headEnd/>
              <a:tailEnd/>
            </a:ln>
            <a:effectLst/>
          </p:spPr>
        </p:pic>
      </p:grpSp>
      <p:pic>
        <p:nvPicPr>
          <p:cNvPr id="1028" name="Picture 4" descr="http://www.gartner.com/it/images/homepage/gartner136.gif">
            <a:hlinkClick r:id="rId6"/>
          </p:cNvPr>
          <p:cNvPicPr>
            <a:picLocks noChangeAspect="1" noChangeArrowheads="1"/>
          </p:cNvPicPr>
          <p:nvPr/>
        </p:nvPicPr>
        <p:blipFill>
          <a:blip r:embed="rId7" cstate="print"/>
          <a:srcRect/>
          <a:stretch>
            <a:fillRect/>
          </a:stretch>
        </p:blipFill>
        <p:spPr bwMode="auto">
          <a:xfrm>
            <a:off x="2359060" y="4692859"/>
            <a:ext cx="1530814" cy="357190"/>
          </a:xfrm>
          <a:prstGeom prst="rect">
            <a:avLst/>
          </a:prstGeom>
          <a:noFill/>
        </p:spPr>
      </p:pic>
      <p:grpSp>
        <p:nvGrpSpPr>
          <p:cNvPr id="7" name="Group 26"/>
          <p:cNvGrpSpPr/>
          <p:nvPr/>
        </p:nvGrpSpPr>
        <p:grpSpPr>
          <a:xfrm>
            <a:off x="2143108" y="3071810"/>
            <a:ext cx="2133600" cy="1236471"/>
            <a:chOff x="4357686" y="4429132"/>
            <a:chExt cx="2133600" cy="1236471"/>
          </a:xfrm>
        </p:grpSpPr>
        <p:pic>
          <p:nvPicPr>
            <p:cNvPr id="1031" name="Picture 7"/>
            <p:cNvPicPr>
              <a:picLocks noChangeAspect="1" noChangeArrowheads="1"/>
            </p:cNvPicPr>
            <p:nvPr/>
          </p:nvPicPr>
          <p:blipFill>
            <a:blip r:embed="rId8" cstate="print"/>
            <a:srcRect/>
            <a:stretch>
              <a:fillRect/>
            </a:stretch>
          </p:blipFill>
          <p:spPr bwMode="auto">
            <a:xfrm>
              <a:off x="4357686" y="4429132"/>
              <a:ext cx="2133600" cy="933450"/>
            </a:xfrm>
            <a:prstGeom prst="rect">
              <a:avLst/>
            </a:prstGeom>
            <a:noFill/>
            <a:ln w="9525">
              <a:noFill/>
              <a:miter lim="800000"/>
              <a:headEnd/>
              <a:tailEnd/>
            </a:ln>
            <a:effectLst/>
          </p:spPr>
        </p:pic>
        <p:sp>
          <p:nvSpPr>
            <p:cNvPr id="16" name="TextBox 15"/>
            <p:cNvSpPr txBox="1"/>
            <p:nvPr/>
          </p:nvSpPr>
          <p:spPr>
            <a:xfrm>
              <a:off x="4357686" y="5357826"/>
              <a:ext cx="981359" cy="307777"/>
            </a:xfrm>
            <a:prstGeom prst="rect">
              <a:avLst/>
            </a:prstGeom>
            <a:noFill/>
          </p:spPr>
          <p:txBody>
            <a:bodyPr wrap="none" rtlCol="0">
              <a:spAutoFit/>
            </a:bodyPr>
            <a:lstStyle/>
            <a:p>
              <a:r>
                <a:rPr lang="nl-BE" sz="1400" dirty="0" smtClean="0">
                  <a:solidFill>
                    <a:schemeClr val="accent4"/>
                  </a:solidFill>
                </a:rPr>
                <a:t>SP800-64</a:t>
              </a:r>
              <a:endParaRPr lang="nl-BE" sz="1400" dirty="0">
                <a:solidFill>
                  <a:schemeClr val="accent4"/>
                </a:solidFill>
              </a:endParaRPr>
            </a:p>
          </p:txBody>
        </p:sp>
      </p:grpSp>
      <p:sp>
        <p:nvSpPr>
          <p:cNvPr id="19" name="TextBox 18"/>
          <p:cNvSpPr txBox="1"/>
          <p:nvPr/>
        </p:nvSpPr>
        <p:spPr>
          <a:xfrm>
            <a:off x="6019800" y="2435423"/>
            <a:ext cx="1160254" cy="307777"/>
          </a:xfrm>
          <a:prstGeom prst="rect">
            <a:avLst/>
          </a:prstGeom>
          <a:noFill/>
        </p:spPr>
        <p:txBody>
          <a:bodyPr wrap="none" rtlCol="0">
            <a:spAutoFit/>
          </a:bodyPr>
          <a:lstStyle/>
          <a:p>
            <a:r>
              <a:rPr lang="nl-BE" sz="1400" dirty="0" err="1" smtClean="0">
                <a:solidFill>
                  <a:schemeClr val="accent4"/>
                </a:solidFill>
              </a:rPr>
              <a:t>TouchPoints</a:t>
            </a:r>
            <a:endParaRPr lang="nl-BE" sz="1400" dirty="0">
              <a:solidFill>
                <a:schemeClr val="accent4"/>
              </a:solidFill>
            </a:endParaRPr>
          </a:p>
        </p:txBody>
      </p:sp>
      <p:grpSp>
        <p:nvGrpSpPr>
          <p:cNvPr id="8" name="Group 24"/>
          <p:cNvGrpSpPr/>
          <p:nvPr/>
        </p:nvGrpSpPr>
        <p:grpSpPr>
          <a:xfrm>
            <a:off x="357158" y="3429000"/>
            <a:ext cx="1262067" cy="1579369"/>
            <a:chOff x="3929058" y="2800350"/>
            <a:chExt cx="1262067" cy="1579369"/>
          </a:xfrm>
        </p:grpSpPr>
        <p:pic>
          <p:nvPicPr>
            <p:cNvPr id="1033" name="Picture 9"/>
            <p:cNvPicPr>
              <a:picLocks noChangeAspect="1" noChangeArrowheads="1"/>
            </p:cNvPicPr>
            <p:nvPr/>
          </p:nvPicPr>
          <p:blipFill>
            <a:blip r:embed="rId9" cstate="print"/>
            <a:srcRect/>
            <a:stretch>
              <a:fillRect/>
            </a:stretch>
          </p:blipFill>
          <p:spPr bwMode="auto">
            <a:xfrm>
              <a:off x="3952875" y="2800350"/>
              <a:ext cx="1238250" cy="1257300"/>
            </a:xfrm>
            <a:prstGeom prst="rect">
              <a:avLst/>
            </a:prstGeom>
            <a:noFill/>
            <a:ln w="9525">
              <a:noFill/>
              <a:miter lim="800000"/>
              <a:headEnd/>
              <a:tailEnd/>
            </a:ln>
            <a:effectLst/>
          </p:spPr>
        </p:pic>
        <p:sp>
          <p:nvSpPr>
            <p:cNvPr id="20" name="TextBox 19"/>
            <p:cNvSpPr txBox="1"/>
            <p:nvPr/>
          </p:nvSpPr>
          <p:spPr>
            <a:xfrm>
              <a:off x="3929058" y="4071942"/>
              <a:ext cx="774571" cy="307777"/>
            </a:xfrm>
            <a:prstGeom prst="rect">
              <a:avLst/>
            </a:prstGeom>
            <a:noFill/>
          </p:spPr>
          <p:txBody>
            <a:bodyPr wrap="none" rtlCol="0">
              <a:spAutoFit/>
            </a:bodyPr>
            <a:lstStyle/>
            <a:p>
              <a:r>
                <a:rPr lang="nl-BE" sz="1400" dirty="0" smtClean="0">
                  <a:solidFill>
                    <a:schemeClr val="accent4"/>
                  </a:solidFill>
                </a:rPr>
                <a:t>CLASP</a:t>
              </a:r>
            </a:p>
          </p:txBody>
        </p:sp>
      </p:grpSp>
      <p:grpSp>
        <p:nvGrpSpPr>
          <p:cNvPr id="12" name="Group 25"/>
          <p:cNvGrpSpPr/>
          <p:nvPr/>
        </p:nvGrpSpPr>
        <p:grpSpPr>
          <a:xfrm>
            <a:off x="5500694" y="5264363"/>
            <a:ext cx="3286148" cy="1236471"/>
            <a:chOff x="571472" y="5000636"/>
            <a:chExt cx="3286148" cy="1236471"/>
          </a:xfrm>
        </p:grpSpPr>
        <p:pic>
          <p:nvPicPr>
            <p:cNvPr id="10" name="Picture 2"/>
            <p:cNvPicPr>
              <a:picLocks noChangeAspect="1" noChangeArrowheads="1"/>
            </p:cNvPicPr>
            <p:nvPr/>
          </p:nvPicPr>
          <p:blipFill>
            <a:blip r:embed="rId10" cstate="print"/>
            <a:srcRect/>
            <a:stretch>
              <a:fillRect/>
            </a:stretch>
          </p:blipFill>
          <p:spPr bwMode="auto">
            <a:xfrm>
              <a:off x="571472" y="5000636"/>
              <a:ext cx="3286148" cy="928797"/>
            </a:xfrm>
            <a:prstGeom prst="rect">
              <a:avLst/>
            </a:prstGeom>
            <a:noFill/>
            <a:ln w="9525">
              <a:noFill/>
              <a:miter lim="800000"/>
              <a:headEnd/>
              <a:tailEnd/>
            </a:ln>
            <a:effectLst/>
          </p:spPr>
        </p:pic>
        <p:sp>
          <p:nvSpPr>
            <p:cNvPr id="21" name="TextBox 20"/>
            <p:cNvSpPr txBox="1"/>
            <p:nvPr/>
          </p:nvSpPr>
          <p:spPr>
            <a:xfrm>
              <a:off x="571472" y="5929330"/>
              <a:ext cx="723275" cy="307777"/>
            </a:xfrm>
            <a:prstGeom prst="rect">
              <a:avLst/>
            </a:prstGeom>
            <a:noFill/>
          </p:spPr>
          <p:txBody>
            <a:bodyPr wrap="none" rtlCol="0">
              <a:spAutoFit/>
            </a:bodyPr>
            <a:lstStyle/>
            <a:p>
              <a:r>
                <a:rPr lang="nl-BE" sz="1400" dirty="0" smtClean="0">
                  <a:solidFill>
                    <a:schemeClr val="accent4"/>
                  </a:solidFill>
                </a:rPr>
                <a:t>SAMM</a:t>
              </a:r>
              <a:endParaRPr lang="nl-BE" sz="1400" dirty="0">
                <a:solidFill>
                  <a:schemeClr val="accent4"/>
                </a:solidFill>
              </a:endParaRPr>
            </a:p>
          </p:txBody>
        </p:sp>
      </p:grpSp>
      <p:grpSp>
        <p:nvGrpSpPr>
          <p:cNvPr id="13" name="Group 23"/>
          <p:cNvGrpSpPr/>
          <p:nvPr/>
        </p:nvGrpSpPr>
        <p:grpSpPr>
          <a:xfrm>
            <a:off x="6500826" y="3835603"/>
            <a:ext cx="2305055" cy="1307909"/>
            <a:chOff x="500034" y="3286124"/>
            <a:chExt cx="2305055" cy="1307909"/>
          </a:xfrm>
        </p:grpSpPr>
        <p:pic>
          <p:nvPicPr>
            <p:cNvPr id="1032" name="Picture 8"/>
            <p:cNvPicPr>
              <a:picLocks noChangeAspect="1" noChangeArrowheads="1"/>
            </p:cNvPicPr>
            <p:nvPr/>
          </p:nvPicPr>
          <p:blipFill>
            <a:blip r:embed="rId11" cstate="print"/>
            <a:srcRect/>
            <a:stretch>
              <a:fillRect/>
            </a:stretch>
          </p:blipFill>
          <p:spPr bwMode="auto">
            <a:xfrm>
              <a:off x="500034" y="3286124"/>
              <a:ext cx="2305055" cy="993796"/>
            </a:xfrm>
            <a:prstGeom prst="rect">
              <a:avLst/>
            </a:prstGeom>
            <a:noFill/>
            <a:ln w="9525">
              <a:noFill/>
              <a:miter lim="800000"/>
              <a:headEnd/>
              <a:tailEnd/>
            </a:ln>
            <a:effectLst/>
          </p:spPr>
        </p:pic>
        <p:sp>
          <p:nvSpPr>
            <p:cNvPr id="22" name="TextBox 21"/>
            <p:cNvSpPr txBox="1"/>
            <p:nvPr/>
          </p:nvSpPr>
          <p:spPr>
            <a:xfrm>
              <a:off x="500034" y="4286256"/>
              <a:ext cx="1032655" cy="307777"/>
            </a:xfrm>
            <a:prstGeom prst="rect">
              <a:avLst/>
            </a:prstGeom>
            <a:noFill/>
          </p:spPr>
          <p:txBody>
            <a:bodyPr wrap="none" rtlCol="0">
              <a:spAutoFit/>
            </a:bodyPr>
            <a:lstStyle/>
            <a:p>
              <a:r>
                <a:rPr lang="nl-BE" sz="1400" dirty="0" smtClean="0">
                  <a:solidFill>
                    <a:schemeClr val="accent4"/>
                  </a:solidFill>
                </a:rPr>
                <a:t>SSE-CMM</a:t>
              </a:r>
              <a:endParaRPr lang="nl-BE" sz="1400" dirty="0">
                <a:solidFill>
                  <a:schemeClr val="accent4"/>
                </a:solidFill>
              </a:endParaRPr>
            </a:p>
          </p:txBody>
        </p:sp>
      </p:grpSp>
      <p:grpSp>
        <p:nvGrpSpPr>
          <p:cNvPr id="14" name="Group 29"/>
          <p:cNvGrpSpPr/>
          <p:nvPr/>
        </p:nvGrpSpPr>
        <p:grpSpPr>
          <a:xfrm>
            <a:off x="142844" y="5500702"/>
            <a:ext cx="4786346" cy="807843"/>
            <a:chOff x="142844" y="5643578"/>
            <a:chExt cx="4786346" cy="807843"/>
          </a:xfrm>
        </p:grpSpPr>
        <p:pic>
          <p:nvPicPr>
            <p:cNvPr id="1035" name="Picture 11" descr="http://www.sei.cmu.edu/images/seicmulogo.jpg"/>
            <p:cNvPicPr>
              <a:picLocks noChangeAspect="1" noChangeArrowheads="1"/>
            </p:cNvPicPr>
            <p:nvPr/>
          </p:nvPicPr>
          <p:blipFill>
            <a:blip r:embed="rId12" cstate="print"/>
            <a:srcRect/>
            <a:stretch>
              <a:fillRect/>
            </a:stretch>
          </p:blipFill>
          <p:spPr bwMode="auto">
            <a:xfrm>
              <a:off x="214282" y="5643578"/>
              <a:ext cx="4714908" cy="457200"/>
            </a:xfrm>
            <a:prstGeom prst="rect">
              <a:avLst/>
            </a:prstGeom>
            <a:noFill/>
          </p:spPr>
        </p:pic>
        <p:sp>
          <p:nvSpPr>
            <p:cNvPr id="29" name="TextBox 28"/>
            <p:cNvSpPr txBox="1"/>
            <p:nvPr/>
          </p:nvSpPr>
          <p:spPr>
            <a:xfrm>
              <a:off x="142844" y="6143644"/>
              <a:ext cx="1160895" cy="307777"/>
            </a:xfrm>
            <a:prstGeom prst="rect">
              <a:avLst/>
            </a:prstGeom>
            <a:noFill/>
          </p:spPr>
          <p:txBody>
            <a:bodyPr wrap="none" rtlCol="0">
              <a:spAutoFit/>
            </a:bodyPr>
            <a:lstStyle/>
            <a:p>
              <a:r>
                <a:rPr lang="nl-BE" sz="1400" dirty="0" err="1" smtClean="0">
                  <a:solidFill>
                    <a:schemeClr val="accent4"/>
                  </a:solidFill>
                </a:rPr>
                <a:t>TSP-Secure</a:t>
              </a:r>
              <a:endParaRPr lang="nl-BE" sz="1400" dirty="0">
                <a:solidFill>
                  <a:schemeClr val="accent4"/>
                </a:solidFill>
              </a:endParaRPr>
            </a:p>
          </p:txBody>
        </p:sp>
      </p:grpSp>
      <p:sp>
        <p:nvSpPr>
          <p:cNvPr id="31" name="TextBox 30"/>
          <p:cNvSpPr txBox="1"/>
          <p:nvPr/>
        </p:nvSpPr>
        <p:spPr>
          <a:xfrm>
            <a:off x="3000364" y="6072206"/>
            <a:ext cx="1622560" cy="584775"/>
          </a:xfrm>
          <a:prstGeom prst="rect">
            <a:avLst/>
          </a:prstGeom>
          <a:noFill/>
        </p:spPr>
        <p:txBody>
          <a:bodyPr wrap="none" rtlCol="0">
            <a:spAutoFit/>
          </a:bodyPr>
          <a:lstStyle/>
          <a:p>
            <a:r>
              <a:rPr lang="nl-BE" sz="3200" b="1" dirty="0" smtClean="0">
                <a:solidFill>
                  <a:schemeClr val="accent4"/>
                </a:solidFill>
              </a:rPr>
              <a:t>GASSP</a:t>
            </a:r>
            <a:endParaRPr lang="nl-BE" sz="3200" b="1" dirty="0">
              <a:solidFill>
                <a:schemeClr val="accent4"/>
              </a:solidFill>
            </a:endParaRPr>
          </a:p>
        </p:txBody>
      </p:sp>
      <p:pic>
        <p:nvPicPr>
          <p:cNvPr id="15" name="Picture 2"/>
          <p:cNvPicPr>
            <a:picLocks noChangeAspect="1" noChangeArrowheads="1"/>
          </p:cNvPicPr>
          <p:nvPr/>
        </p:nvPicPr>
        <p:blipFill>
          <a:blip r:embed="rId13" cstate="print"/>
          <a:srcRect/>
          <a:stretch>
            <a:fillRect/>
          </a:stretch>
        </p:blipFill>
        <p:spPr bwMode="auto">
          <a:xfrm>
            <a:off x="6486525" y="2914650"/>
            <a:ext cx="2581275" cy="666750"/>
          </a:xfrm>
          <a:prstGeom prst="rect">
            <a:avLst/>
          </a:prstGeom>
          <a:noFill/>
          <a:ln w="9525">
            <a:noFill/>
            <a:miter lim="800000"/>
            <a:headEnd/>
            <a:tailEnd/>
          </a:ln>
        </p:spPr>
      </p:pic>
      <p:sp>
        <p:nvSpPr>
          <p:cNvPr id="18" name="Footer Placeholder 1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915623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dirty="0" smtClean="0"/>
              <a:t>Why </a:t>
            </a:r>
            <a:r>
              <a:rPr lang="en-US" dirty="0"/>
              <a:t>a Maturity </a:t>
            </a:r>
            <a:r>
              <a:rPr lang="en-US" dirty="0" smtClean="0"/>
              <a:t>Model ?</a:t>
            </a:r>
            <a:endParaRPr lang="en-US" dirty="0"/>
          </a:p>
        </p:txBody>
      </p:sp>
      <p:sp>
        <p:nvSpPr>
          <p:cNvPr id="12" name="Text Placeholder 11"/>
          <p:cNvSpPr>
            <a:spLocks noGrp="1"/>
          </p:cNvSpPr>
          <p:nvPr>
            <p:ph type="body" idx="1"/>
          </p:nvPr>
        </p:nvSpPr>
        <p:spPr/>
        <p:txBody>
          <a:bodyPr/>
          <a:lstStyle/>
          <a:p>
            <a:endParaRPr lang="en-GB"/>
          </a:p>
        </p:txBody>
      </p:sp>
      <p:sp>
        <p:nvSpPr>
          <p:cNvPr id="5" name="Footer Placeholder 4"/>
          <p:cNvSpPr>
            <a:spLocks noGrp="1"/>
          </p:cNvSpPr>
          <p:nvPr>
            <p:ph type="ftr" idx="11"/>
          </p:nvPr>
        </p:nvSpPr>
        <p:spPr/>
        <p:txBody>
          <a:bodyPr/>
          <a:lstStyle/>
          <a:p>
            <a:r>
              <a:rPr lang="en-GB" smtClean="0"/>
              <a:t>OWASP AppSec EU 2014 Training, June 24</a:t>
            </a:r>
            <a:endParaRPr lang="en-GB" dirty="0"/>
          </a:p>
        </p:txBody>
      </p:sp>
      <p:graphicFrame>
        <p:nvGraphicFramePr>
          <p:cNvPr id="2" name="Diagram 1"/>
          <p:cNvGraphicFramePr/>
          <p:nvPr>
            <p:extLst>
              <p:ext uri="{D42A27DB-BD31-4B8C-83A1-F6EECF244321}">
                <p14:modId xmlns:p14="http://schemas.microsoft.com/office/powerpoint/2010/main" val="1280216736"/>
              </p:ext>
            </p:extLst>
          </p:nvPr>
        </p:nvGraphicFramePr>
        <p:xfrm>
          <a:off x="499565" y="1353941"/>
          <a:ext cx="4876204" cy="4524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r="68421" b="26862"/>
          <a:stretch/>
        </p:blipFill>
        <p:spPr bwMode="auto">
          <a:xfrm>
            <a:off x="5697278" y="1340397"/>
            <a:ext cx="2994719" cy="390161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49164" y="6159356"/>
            <a:ext cx="6557900" cy="280372"/>
          </a:xfrm>
          <a:prstGeom prst="rect">
            <a:avLst/>
          </a:prstGeom>
          <a:noFill/>
        </p:spPr>
        <p:txBody>
          <a:bodyPr wrap="none" lIns="64301" tIns="32150" rIns="64301" bIns="32150" rtlCol="0">
            <a:spAutoFit/>
          </a:bodyPr>
          <a:lstStyle/>
          <a:p>
            <a:r>
              <a:rPr lang="nl-BE" dirty="0">
                <a:solidFill>
                  <a:schemeClr val="tx1"/>
                </a:solidFill>
              </a:rPr>
              <a:t>https://www.owasp.org/index.php/Category:Software_Assurance_Maturity_Model</a:t>
            </a:r>
          </a:p>
        </p:txBody>
      </p:sp>
    </p:spTree>
    <p:extLst>
      <p:ext uri="{BB962C8B-B14F-4D97-AF65-F5344CB8AC3E}">
        <p14:creationId xmlns:p14="http://schemas.microsoft.com/office/powerpoint/2010/main" val="37993354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p:cNvPicPr>
            <a:picLocks noChangeAspect="1" noChangeArrowheads="1"/>
          </p:cNvPicPr>
          <p:nvPr/>
        </p:nvPicPr>
        <p:blipFill>
          <a:blip r:embed="rId2"/>
          <a:srcRect t="2887" b="2625"/>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24579" name="Rectangle 2"/>
          <p:cNvSpPr>
            <a:spLocks noGrp="1" noChangeArrowheads="1"/>
          </p:cNvSpPr>
          <p:nvPr>
            <p:ph type="title"/>
          </p:nvPr>
        </p:nvSpPr>
        <p:spPr/>
        <p:txBody>
          <a:bodyPr/>
          <a:lstStyle/>
          <a:p>
            <a:pPr eaLnBrk="1" hangingPunct="1"/>
            <a:r>
              <a:rPr lang="en-US" altLang="en-US" sz="3400" dirty="0" err="1"/>
              <a:t>OpenSAMM</a:t>
            </a:r>
            <a:r>
              <a:rPr lang="en-US" altLang="en-US" sz="3400" dirty="0"/>
              <a:t> 101 </a:t>
            </a:r>
            <a:r>
              <a:rPr lang="en-US" altLang="en-US" sz="3400" dirty="0" smtClean="0"/>
              <a:t>– Introduction to </a:t>
            </a:r>
            <a:r>
              <a:rPr lang="en-US" altLang="en-US" sz="3400" dirty="0"/>
              <a:t>the </a:t>
            </a:r>
            <a:r>
              <a:rPr lang="en-US" altLang="en-US" sz="3400" dirty="0" smtClean="0"/>
              <a:t>model</a:t>
            </a:r>
            <a:endParaRPr lang="en-US" altLang="en-US" sz="3400" dirty="0"/>
          </a:p>
        </p:txBody>
      </p:sp>
      <p:sp>
        <p:nvSpPr>
          <p:cNvPr id="2" name="Text Placeholder 1"/>
          <p:cNvSpPr>
            <a:spLocks noGrp="1"/>
          </p:cNvSpPr>
          <p:nvPr>
            <p:ph type="body" idx="1"/>
          </p:nvPr>
        </p:nvSpPr>
        <p:spPr/>
        <p:txBody>
          <a:bodyPr/>
          <a:lstStyle/>
          <a:p>
            <a:endParaRPr lang="en-GB"/>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69351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p:txBody>
          <a:bodyPr/>
          <a:lstStyle/>
          <a:p>
            <a:pPr eaLnBrk="1" hangingPunct="1"/>
            <a:r>
              <a:rPr lang="en-US" altLang="en-US" dirty="0"/>
              <a:t>SAMM Business Functions</a:t>
            </a:r>
          </a:p>
        </p:txBody>
      </p:sp>
      <p:sp>
        <p:nvSpPr>
          <p:cNvPr id="25603" name="Rectangle 2"/>
          <p:cNvSpPr>
            <a:spLocks noGrp="1" noChangeArrowheads="1"/>
          </p:cNvSpPr>
          <p:nvPr>
            <p:ph type="body" idx="1"/>
          </p:nvPr>
        </p:nvSpPr>
        <p:spPr/>
        <p:txBody>
          <a:bodyPr/>
          <a:lstStyle/>
          <a:p>
            <a:pPr marL="530417" indent="-342900">
              <a:buFont typeface="Arial" panose="020B0604020202020204" pitchFamily="34" charset="0"/>
              <a:buChar char="•"/>
            </a:pPr>
            <a:r>
              <a:rPr lang="en-US" altLang="en-US" sz="2400" dirty="0" smtClean="0"/>
              <a:t>Start with the core activities tied to any organization performing software development</a:t>
            </a:r>
          </a:p>
          <a:p>
            <a:pPr marL="530417" indent="-342900">
              <a:buFont typeface="Arial" panose="020B0604020202020204" pitchFamily="34" charset="0"/>
              <a:buChar char="•"/>
            </a:pPr>
            <a:r>
              <a:rPr lang="en-US" altLang="en-US" sz="2400" dirty="0" smtClean="0"/>
              <a:t>Named generically, but should resonate with any developer or manager</a:t>
            </a:r>
          </a:p>
        </p:txBody>
      </p:sp>
      <p:pic>
        <p:nvPicPr>
          <p:cNvPr id="26627" name="Picture 3"/>
          <p:cNvPicPr>
            <a:picLocks noChangeAspect="1" noChangeArrowheads="1"/>
          </p:cNvPicPr>
          <p:nvPr/>
        </p:nvPicPr>
        <p:blipFill>
          <a:blip r:embed="rId2"/>
          <a:srcRect/>
          <a:stretch>
            <a:fillRect/>
          </a:stretch>
        </p:blipFill>
        <p:spPr bwMode="auto">
          <a:xfrm>
            <a:off x="4920258" y="4857750"/>
            <a:ext cx="2902148" cy="571500"/>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6628" name="Picture 4"/>
          <p:cNvPicPr>
            <a:picLocks noChangeAspect="1" noChangeArrowheads="1"/>
          </p:cNvPicPr>
          <p:nvPr/>
        </p:nvPicPr>
        <p:blipFill>
          <a:blip r:embed="rId3"/>
          <a:srcRect/>
          <a:stretch>
            <a:fillRect/>
          </a:stretch>
        </p:blipFill>
        <p:spPr bwMode="auto">
          <a:xfrm>
            <a:off x="4920258" y="4063008"/>
            <a:ext cx="2902148" cy="571500"/>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6629" name="Picture 5"/>
          <p:cNvPicPr>
            <a:picLocks noChangeAspect="1" noChangeArrowheads="1"/>
          </p:cNvPicPr>
          <p:nvPr/>
        </p:nvPicPr>
        <p:blipFill>
          <a:blip r:embed="rId4"/>
          <a:srcRect/>
          <a:stretch>
            <a:fillRect/>
          </a:stretch>
        </p:blipFill>
        <p:spPr bwMode="auto">
          <a:xfrm>
            <a:off x="4920258" y="3268266"/>
            <a:ext cx="2902148" cy="571500"/>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26630" name="Picture 6"/>
          <p:cNvPicPr>
            <a:picLocks noChangeAspect="1" noChangeArrowheads="1"/>
          </p:cNvPicPr>
          <p:nvPr/>
        </p:nvPicPr>
        <p:blipFill>
          <a:blip r:embed="rId5"/>
          <a:srcRect/>
          <a:stretch>
            <a:fillRect/>
          </a:stretch>
        </p:blipFill>
        <p:spPr bwMode="auto">
          <a:xfrm>
            <a:off x="4920258" y="2473523"/>
            <a:ext cx="2902148" cy="571500"/>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894973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Grp="1" noChangeArrowheads="1"/>
          </p:cNvSpPr>
          <p:nvPr>
            <p:ph type="title"/>
          </p:nvPr>
        </p:nvSpPr>
        <p:spPr/>
        <p:txBody>
          <a:bodyPr/>
          <a:lstStyle/>
          <a:p>
            <a:pPr eaLnBrk="1" hangingPunct="1"/>
            <a:r>
              <a:rPr lang="en-US" altLang="en-US" dirty="0"/>
              <a:t>SAMM Security Practices</a:t>
            </a:r>
          </a:p>
        </p:txBody>
      </p:sp>
      <p:sp>
        <p:nvSpPr>
          <p:cNvPr id="26627"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sz="2400" dirty="0"/>
              <a:t>From each of the Business Functions, 3 Security Practices are defined</a:t>
            </a:r>
          </a:p>
          <a:p>
            <a:pPr marL="637756" indent="-342900">
              <a:spcBef>
                <a:spcPts val="703"/>
              </a:spcBef>
              <a:buFont typeface="Arial" panose="020B0604020202020204" pitchFamily="34" charset="0"/>
              <a:buChar char="•"/>
            </a:pPr>
            <a:r>
              <a:rPr lang="en-US" altLang="en-US" sz="2400" dirty="0"/>
              <a:t>The Security Practices cover all areas relevant to software security assurance</a:t>
            </a:r>
          </a:p>
          <a:p>
            <a:pPr marL="637756" indent="-342900">
              <a:spcBef>
                <a:spcPts val="703"/>
              </a:spcBef>
              <a:buFont typeface="Arial" panose="020B0604020202020204" pitchFamily="34" charset="0"/>
              <a:buChar char="•"/>
            </a:pPr>
            <a:r>
              <a:rPr lang="en-US" altLang="en-US" sz="2400" dirty="0"/>
              <a:t>Each one is a ‘silo’ for improvement</a:t>
            </a:r>
          </a:p>
        </p:txBody>
      </p:sp>
      <p:pic>
        <p:nvPicPr>
          <p:cNvPr id="27651" name="Picture 3"/>
          <p:cNvPicPr>
            <a:picLocks noChangeAspect="1" noChangeArrowheads="1"/>
          </p:cNvPicPr>
          <p:nvPr/>
        </p:nvPicPr>
        <p:blipFill>
          <a:blip r:embed="rId2"/>
          <a:srcRect/>
          <a:stretch>
            <a:fillRect/>
          </a:stretch>
        </p:blipFill>
        <p:spPr bwMode="auto">
          <a:xfrm>
            <a:off x="241102" y="3149069"/>
            <a:ext cx="8661797" cy="2671092"/>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06541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a:spLocks noGrp="1" noChangeArrowheads="1"/>
          </p:cNvSpPr>
          <p:nvPr>
            <p:ph type="title"/>
          </p:nvPr>
        </p:nvSpPr>
        <p:spPr/>
        <p:txBody>
          <a:bodyPr/>
          <a:lstStyle/>
          <a:p>
            <a:pPr eaLnBrk="1" hangingPunct="1"/>
            <a:r>
              <a:rPr lang="en-US" altLang="en-US" dirty="0"/>
              <a:t>Under each Security Practice</a:t>
            </a:r>
          </a:p>
        </p:txBody>
      </p:sp>
      <p:sp>
        <p:nvSpPr>
          <p:cNvPr id="27651"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200" dirty="0"/>
              <a:t>Three successive Objectives under each Practice define how it can be improved over time</a:t>
            </a:r>
          </a:p>
          <a:p>
            <a:pPr marL="937584" lvl="1">
              <a:spcBef>
                <a:spcPts val="703"/>
              </a:spcBef>
            </a:pPr>
            <a:r>
              <a:rPr lang="en-US" altLang="en-US" sz="2200" dirty="0"/>
              <a:t>This establishes a notion of a Level at which an organization fulfills a given Practice</a:t>
            </a:r>
          </a:p>
          <a:p>
            <a:pPr marL="637756" indent="-342900">
              <a:spcBef>
                <a:spcPts val="703"/>
              </a:spcBef>
              <a:buFont typeface="Arial" panose="020B0604020202020204" pitchFamily="34" charset="0"/>
              <a:buChar char="•"/>
            </a:pPr>
            <a:r>
              <a:rPr lang="en-US" altLang="en-US" sz="2200" dirty="0"/>
              <a:t>The three Levels for a Practice generally correspond to:</a:t>
            </a:r>
          </a:p>
          <a:p>
            <a:pPr marL="937584" lvl="1">
              <a:spcBef>
                <a:spcPts val="703"/>
              </a:spcBef>
            </a:pPr>
            <a:r>
              <a:rPr lang="en-US" altLang="en-US" sz="2200" dirty="0"/>
              <a:t>(0: Implicit starting point with the Practice unfulfilled)</a:t>
            </a:r>
          </a:p>
          <a:p>
            <a:pPr marL="937584" lvl="1">
              <a:spcBef>
                <a:spcPts val="703"/>
              </a:spcBef>
            </a:pPr>
            <a:r>
              <a:rPr lang="en-US" altLang="en-US" sz="2200" dirty="0"/>
              <a:t>1: Initial understanding and ad hoc provision of the Practice</a:t>
            </a:r>
          </a:p>
          <a:p>
            <a:pPr marL="937584" lvl="1">
              <a:spcBef>
                <a:spcPts val="703"/>
              </a:spcBef>
            </a:pPr>
            <a:r>
              <a:rPr lang="en-US" altLang="en-US" sz="2200" dirty="0"/>
              <a:t>2: Increase efficiency and/or effectiveness of the Practice</a:t>
            </a:r>
          </a:p>
          <a:p>
            <a:pPr marL="937584" lvl="1">
              <a:spcBef>
                <a:spcPts val="703"/>
              </a:spcBef>
            </a:pPr>
            <a:r>
              <a:rPr lang="en-US" altLang="en-US" sz="2200" dirty="0"/>
              <a:t>3: Comprehensive mastery of the Practice at scale </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24507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l-BE" dirty="0" smtClean="0"/>
              <a:t>Bart / Seba ?</a:t>
            </a:r>
            <a:endParaRPr lang="en-US" dirty="0"/>
          </a:p>
        </p:txBody>
      </p:sp>
      <p:sp>
        <p:nvSpPr>
          <p:cNvPr id="3" name="Content Placeholder 2"/>
          <p:cNvSpPr>
            <a:spLocks noGrp="1"/>
          </p:cNvSpPr>
          <p:nvPr>
            <p:ph idx="1"/>
          </p:nvPr>
        </p:nvSpPr>
        <p:spPr>
          <a:xfrm>
            <a:off x="353288" y="3013364"/>
            <a:ext cx="3626427" cy="3637385"/>
          </a:xfrm>
        </p:spPr>
        <p:txBody>
          <a:bodyPr/>
          <a:lstStyle/>
          <a:p>
            <a:pPr marL="203200" indent="0" algn="ctr">
              <a:buNone/>
            </a:pPr>
            <a:r>
              <a:rPr lang="en-US" sz="1600" b="1" dirty="0" smtClean="0"/>
              <a:t>Sebastien Deleersnyder</a:t>
            </a:r>
          </a:p>
          <a:p>
            <a:pPr marL="203200" indent="0" algn="ctr">
              <a:buNone/>
            </a:pPr>
            <a:r>
              <a:rPr lang="en-US" sz="1600" dirty="0" smtClean="0"/>
              <a:t>15+ </a:t>
            </a:r>
            <a:r>
              <a:rPr lang="en-US" sz="1600" dirty="0"/>
              <a:t>years </a:t>
            </a:r>
            <a:r>
              <a:rPr lang="en-US" sz="1600" dirty="0" smtClean="0"/>
              <a:t>developer / information </a:t>
            </a:r>
            <a:r>
              <a:rPr lang="en-US" sz="1600" dirty="0"/>
              <a:t>security </a:t>
            </a:r>
            <a:r>
              <a:rPr lang="en-US" sz="1600" dirty="0" smtClean="0"/>
              <a:t>experience</a:t>
            </a:r>
            <a:endParaRPr lang="en-US" sz="1600" dirty="0"/>
          </a:p>
          <a:p>
            <a:pPr marL="203200" indent="0" algn="ctr">
              <a:buNone/>
            </a:pPr>
            <a:r>
              <a:rPr lang="en-US" sz="1600" dirty="0"/>
              <a:t>Belgian OWASP chapter founder</a:t>
            </a:r>
          </a:p>
          <a:p>
            <a:pPr marL="203200" indent="0" algn="ctr">
              <a:buNone/>
            </a:pPr>
            <a:r>
              <a:rPr lang="en-US" sz="1600" dirty="0"/>
              <a:t>OWASP </a:t>
            </a:r>
            <a:r>
              <a:rPr lang="en-US" sz="1600" dirty="0" smtClean="0"/>
              <a:t>volunteer</a:t>
            </a:r>
            <a:endParaRPr lang="en-US" sz="1600" dirty="0"/>
          </a:p>
          <a:p>
            <a:pPr marL="203200" indent="0" algn="ctr">
              <a:buNone/>
            </a:pPr>
            <a:r>
              <a:rPr lang="en-US" sz="1600" dirty="0"/>
              <a:t>Co-organizer www.BruCON.org </a:t>
            </a:r>
          </a:p>
          <a:p>
            <a:pPr marL="203200" indent="0" algn="ctr">
              <a:buNone/>
            </a:pPr>
            <a:r>
              <a:rPr lang="en-US" sz="1600" dirty="0"/>
              <a:t>Application security specialist Toreon</a:t>
            </a:r>
          </a:p>
          <a:p>
            <a:pPr algn="ctr"/>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889" y="1330036"/>
            <a:ext cx="1383223" cy="1433637"/>
          </a:xfrm>
          <a:prstGeom prst="rect">
            <a:avLst/>
          </a:prstGeom>
          <a:ln>
            <a:noFill/>
          </a:ln>
          <a:effectLst>
            <a:outerShdw blurRad="292100" dist="139700" dir="2700000" algn="tl" rotWithShape="0">
              <a:srgbClr val="333333">
                <a:alpha val="65000"/>
              </a:srgbClr>
            </a:outerShdw>
          </a:effectLst>
        </p:spPr>
      </p:pic>
      <p:sp>
        <p:nvSpPr>
          <p:cNvPr id="7" name="Content Placeholder 2"/>
          <p:cNvSpPr txBox="1">
            <a:spLocks/>
          </p:cNvSpPr>
          <p:nvPr/>
        </p:nvSpPr>
        <p:spPr>
          <a:xfrm>
            <a:off x="4184070" y="3028585"/>
            <a:ext cx="3626427" cy="324232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139700" algn="l" rtl="0">
              <a:lnSpc>
                <a:spcPct val="100000"/>
              </a:lnSpc>
              <a:spcBef>
                <a:spcPts val="640"/>
              </a:spcBef>
              <a:spcAft>
                <a:spcPts val="0"/>
              </a:spcAft>
              <a:buClr>
                <a:schemeClr val="dk1"/>
              </a:buClr>
              <a:buFont typeface="Calibri"/>
              <a:buChar char="•"/>
              <a:defRPr sz="3200" b="0" i="0" u="none" strike="noStrike" cap="none" baseline="0">
                <a:solidFill>
                  <a:schemeClr val="dk1"/>
                </a:solidFill>
                <a:latin typeface="Calibri"/>
                <a:ea typeface="Calibri"/>
                <a:cs typeface="Calibri"/>
                <a:sym typeface="Calibri"/>
                <a:rtl val="0"/>
              </a:defRPr>
            </a:lvl1pPr>
            <a:lvl2pPr marL="742950" marR="0" indent="-107950" algn="l" rtl="0">
              <a:lnSpc>
                <a:spcPct val="100000"/>
              </a:lnSpc>
              <a:spcBef>
                <a:spcPts val="560"/>
              </a:spcBef>
              <a:spcAft>
                <a:spcPts val="0"/>
              </a:spcAft>
              <a:buClr>
                <a:schemeClr val="dk1"/>
              </a:buClr>
              <a:buFont typeface="Calibri"/>
              <a:buChar char="–"/>
              <a:defRPr sz="2800" b="0" i="0" u="none" strike="noStrike" cap="none" baseline="0">
                <a:solidFill>
                  <a:schemeClr val="dk1"/>
                </a:solidFill>
                <a:latin typeface="Calibri"/>
                <a:ea typeface="Calibri"/>
                <a:cs typeface="Calibri"/>
                <a:sym typeface="Calibri"/>
                <a:rtl val="0"/>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rtl val="0"/>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rtl val="0"/>
              </a:defRPr>
            </a:lvl9pPr>
          </a:lstStyle>
          <a:p>
            <a:pPr marL="203200" indent="0" algn="ctr">
              <a:buFont typeface="Calibri"/>
              <a:buNone/>
            </a:pPr>
            <a:r>
              <a:rPr lang="en-US" sz="1600" b="1" dirty="0" smtClean="0"/>
              <a:t>Bart De Win, Ph.D.</a:t>
            </a:r>
          </a:p>
          <a:p>
            <a:pPr marL="203200" indent="0" algn="ctr">
              <a:buFont typeface="Calibri"/>
              <a:buNone/>
            </a:pPr>
            <a:r>
              <a:rPr lang="en-US" sz="1600" dirty="0" smtClean="0"/>
              <a:t>15+ years experience in secure software development</a:t>
            </a:r>
          </a:p>
          <a:p>
            <a:pPr marL="203200" indent="0" algn="ctr">
              <a:buFont typeface="Calibri"/>
              <a:buNone/>
            </a:pPr>
            <a:r>
              <a:rPr lang="en-US" sz="1600" dirty="0" smtClean="0"/>
              <a:t>Belgian OWASP chapter co-leader</a:t>
            </a:r>
          </a:p>
          <a:p>
            <a:pPr marL="203200" indent="0" algn="ctr">
              <a:buFont typeface="Calibri"/>
              <a:buNone/>
            </a:pPr>
            <a:r>
              <a:rPr lang="en-US" sz="1600" dirty="0" smtClean="0"/>
              <a:t>Author of &gt;60 publications</a:t>
            </a:r>
          </a:p>
          <a:p>
            <a:pPr marL="203200" indent="0" algn="ctr">
              <a:buFont typeface="Calibri"/>
              <a:buNone/>
            </a:pPr>
            <a:r>
              <a:rPr lang="en-US" sz="1600" dirty="0" smtClean="0"/>
              <a:t>Security consultant PwC</a:t>
            </a:r>
          </a:p>
          <a:p>
            <a:pPr marL="203200" indent="0" algn="ctr">
              <a:buFont typeface="Calibri"/>
              <a:buNone/>
            </a:pPr>
            <a:endParaRPr lang="en-US" sz="1600" dirty="0" smtClean="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6363" b="33333"/>
          <a:stretch/>
        </p:blipFill>
        <p:spPr>
          <a:xfrm>
            <a:off x="1084690" y="5265307"/>
            <a:ext cx="2163620" cy="1233996"/>
          </a:xfrm>
          <a:prstGeom prst="rect">
            <a:avLst/>
          </a:prstGeom>
          <a:ln>
            <a:noFill/>
          </a:ln>
          <a:effectLst>
            <a:outerShdw blurRad="292100" dist="139700" dir="2700000" algn="tl" rotWithShape="0">
              <a:srgbClr val="333333">
                <a:alpha val="65000"/>
              </a:srgbClr>
            </a:outerShdw>
          </a:effectLst>
        </p:spPr>
      </p:pic>
      <p:pic>
        <p:nvPicPr>
          <p:cNvPr id="9218" name="Picture 2" descr="C:\Users\dewinb\Documents\VARIA\PICS\2013_01_17_PwC-4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82" y="1330036"/>
            <a:ext cx="1166530" cy="175202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6" descr="data:image/jpeg;base64,/9j/4AAQSkZJRgABAQAAAQABAAD/2wCEAAkGBxQHBhQIBwgWFBUUGBsbFRgYGRweIBsfIB0aHhggHBofICgsHSYnIRwXITEiJykrOi4uHCUzODgsNygtLisBCgoKDg0OGxAPGzcmGRw3Nyw0Ky81Ly0rKy0sLSwuLCsrLCwwLCwsLDAsKy8sLCwsLDcrOCstLCwrNzErMiwrK//AABEIAMMBAgMBEQACEQEDEQH/xAAcAAEAAgMBAQEAAAAAAAAAAAAABgcEBQgDAgH/xABTEAACAQEDBgYHFAkCBwAAAAAAAQIDBAURBgcSITFBEzJRYXGBFBciVZGTsQgVFjM2QlJTdIKSobLBwsPS0+HiIzQ1VGJjc4OEN3IkJUOio7PR/8QAGgEBAQADAQEAAAAAAAAAAAAAAAUCAwQBBv/EADIRAQAAAgYIBAcAAwAAAAAAAAABAgQFERKBoQMVMUJRUsHhFEFhsRMhMjM0U2IikfD/2gAMAwEAAhEDEQA/ALxAAAAAAAAAAAAAAAAAAAAAAARrLTi0vffRItcbJMeinVu9h1RciKgAAAAJNkXxq3vPplmp9s+HVMrLZLj0ScuJYAAAAAAAAAAAAAAAAAAAAAAAAAAAABDs4dR040NCWHH+gR623MeixVMIRv2+nVDeyZe2MirFyXgdky9sYLkvA7Jl7YwXJeB2TL2xguS8DsmXtjBcl4N3kxa5xdTRrNcX6R2UOeaWM12Nmzq4qZo5Y3bYceiV3Pap1bbo1Krawepsq0bSTzT2Ril0jRyyyWwg3pRcAAAAAAAAAAAAAAAAAAAAAAAAAAAACGZxuLQ9/wDQI9bbmPRZqjfw6oURVkAAAAG6ya21Pe/SOqi7Y/8AcXHS93Holdx/r66GVKJ9xLpP20jKiaAAAAAAAAAAAAAAAAAAAAAAAAAAAAgWdTi2b+59AjVvskx6LlS7+HVACMvAAAAA2F0LXPq+c06WGxo03k3d3L/idm5nPPCFjk0v0tro8xpuy8HPaaPMLsvAtbC4VhekcFy+RlOp5YQpctnr7Oal/ailh9mkAAAAAAAAAAAAAAAAAAAAAAAABAs6nFs39z6BHrfZJj0XKl38OqAEVeAAAABsbo2z6vnNOl8mjTeTd3d+tdTNE+xyaX6W1NTmANhcX7Uj1+RlOqPy5cfZz0r7UUrPsUgAAAAAAAAAAAAAAAAAAAAAAAAIFnU4tm/ufQI9b7JMei5Uu/h1QAirwAAAANjdG2fV85p0vk0abybu7v1rqZon2OTS/S2pqcwBsLi/akevyMp1R+XLj7OelfailZ9ikAAAAAAAAAAAAAAAAAAAAAAAABXWd/i2X+79WS6z2S49Fupt/DqrckrYAAzbN6SjTPtZwehi9bG6Ns+r5zTpfJo03k3d3frXUzRPscml+ltTU5gDYXF+1I9fkZTqj8uXH2c9K+1FKz7FIAAAAAAAAAAAAAAAAAAAAAAAACs89FfgI2TuccXV+rJ1YSXoS4rlSwtv4dVY9n/y/j/AmfB9V26dn/y/j/AfB9S6dn/y/j/AfB9S6yqF5YU0uC+P8DXNoPntbISfJ9+ef8n4/wADH4Hq9+GzLuvjgnL9Bjjhv6eYwno1vm1z6G95tpYsoHCvpdirY/XfgapqJbDa0z0W2FlrP9E7/c18P8pr8HDmyafBf1l3PRO/3NfD/KPBw5sjwX9Zd2bdGVbpW+M+wk8MfX83+0oVZRblJljbx9mnT0CE0kYXsu6Qejd97l4z8p9TcT9VQ58u56N33uXjPyi4aqhz5d0xMEcAAAAAAAAAAAAAAAAAAAAAAq3PjxbH01fqzhpuyVdqTfw6qrJ6+AAPelxDCba2S7H0eMmRZN/V85jM8izbP6aYRYzbGWYsADIu/wDWl1+Q7av/ACJcfZr0v0tufROUAt40vkQAAAAAAAAAAAAAAAAAAAAACrc+PFsfTV+rOGm7JV2pN/Dqqsnr4AA96XEMJtrZLsfR4yZFk39XzmMzyLNs/pphFjNsZZiwAMi7/wBaXX5Dtq/8iXH2a9L9Lbn0TlALeNL5EAAAAAAAAAAAAAAAimXWWDyTVFxsCq8Lp7Z6OGjo/wAMscdL4jRptN8Oz5bXfQaFCk3v8rLPS3bjBFO3DLvCvHv7s0eNhwUNSQ/Zl3O3DLvCvHv7seNhwNSQ/Zl3O3DLvCvHv7seNhwNSQ/Zl3O3DLvCvHv7seNhwNSQ/Zl3O3DLvCvHv7seNhwNSQ/Zl3ftOfbXloVY9idia9T4TT4TpUNHDg+fHHdge/Kk+ljyMNWfOH+V/Cyz/fF6dp+PfyXil9seChxea7jyZ9jtPx7+S8UvtjwUOJruPJn2O0/Hv5LxS+2PBQ4mu48mfZ6RzRxjHDz6fil9sxjQIR3mUK9jDcz7P3tSx79PxS+2eeAhzGvY/rz7PSlmpVPH/nL1/wApfbPI1fCO8a9jyZ9ntTzYKEtLz3fi19ox1bDmyeRryMdzPs9e1uu+r8WvtHmrYc2TzXceTPsdrdd9X4tfaGrYc2RruPJn2elnzeKjV01ebf8Ab/MbqPQoaLSQnvW2MZq5jNCy5n2ZfoIXfB/A/MUb7XrX+M+x6CF3wfwPzC+a1/jPslxgkAAAAAAAAAAAAAAAFXZ74uULJoxb11di/pnFTYfKC7UkYQjPh1VZwUva5eBnBZFevQ4nBS9rl4GLIl6HE4KXtcvAxZEvQ4nBS9rl4GLIl6HE4KXtcvAxZEvQ4rOzIQca9s0otaqO1c9U7qF5oddxhGEmPRax3IAAAAAAAAAAAAAAAAAAAAAAAAAAAAAAAAAAAAAAAAAAAAAAAAAAAAAAAAAAAAAAAAAAAAAAAAAAAAAAAAAAAAAAAAAAAAAAAAAAAAAAAAAAAAAAAAAAAAAAAAAAAAAAAAA+KtRUabqVZqKW1t4JdLAhl+51rsuZOMr0VaS9bQWnj75dz4ZAQa1eaCjGu1ZMnHKG5yraLfTFQaXhYFw3le9G6bB2detrhRhhrlNpLoXK+ZbQKyvnPzY7LUdO6buq2jDZJtU4voxxl4YoDwurP7Zq9RRvW5qtFN4YwnGolzvFQfgT6wLTuW+aF/XfG33Ra41actko7nyNPXF8zSYGeBrr0v2zXRHG9bzo0eThKkYt9Cb1gQ29c8112DFUbXUrtPDClTflnop9TAzMi851lyyvZ3bdllrwnGDm3UjBLBOKfFnJ490twE3A8rVaI2OzStNqqKMIRcpyexJLFt9CAq95+buTwVgtb95S+9AlWQuXtny3dbzqs9aHAaGlwsYrHT08MNGcvYPbhuAlYFP5VZ9KV23hKxXJdjr6DalUnLQi2tujHBtrneHQwNxm/wA7lDKu3K7LZZXZ68uItLSjPDXgpYLB7dTW7bjqAsgDXX5ftnyfsfZl826FGG5yet78IxWuT5kmwKyvnP1ZbNNwui66tfD10mqcXzrVJ+FIDRvzQNXS1ZPQw/qvy6IG5uXP3ZrRUVO+bpqUMXxoSVRLnawi11JgWnc170b8sEbfdNrjVpy2Sj5GtsXyppNAZwAAAAAAAAABzHfGQ+UF+VeEvex1qzxxSnXptLojwmEepICuAAFhXrkffuVVfzwvS7a1R4dzpyhFRXJGm5LRWrYkgIdfVxWi4bQqF8XfUoyezTi0pYbdF7JbVrTYGuAk+b7LCrkZf0bbQk3Slgq9NbJx6PZRxbi+rY3iHQmcu7bVlVkjSjkfbMHOpCppRqOCnScJ+uW1Nyg8HycwFC3vmyvS6rLUt1vun9HTTlOaqU5alrbwU8fiAhwFpeZ19XVT3NP5dIDpEClfNA5Z8BZ1krd9Xup4StLT2R2wh18Z8yjukBQwF4+Zl23h/j/XgXkBxPe/7Vrf1J/KYH1csqkb5oSsHpqqw4P/AHaS0PjwA6sziZaU8irk7LrJTqzxjQp48aW9v+GOKbfOlvQHLGUF/V8oryleF72p1Jy5dkVujFbIpciAzsick62WN+Ru2wYRXGqVHshHe2t73Jb29yxaC8MoM29gyZzf2udku9VKsaE3w1Xup4pbVjqh71IDm8Ca5pMqKmTmWFGFOo+CtE40q0NzUnhGWHLFvHHkxW8Dq4AAAAAAAAAAAcOAAO4KHpEeheQDAyhuOjlFdM7svSipQmuuL3Si9zW5gce39dcrkvqtddp41GcoN7McHqa5msGukDAA6gzEXq7yzfwpVJYuz1J0tfIsJx8Cml1ASHOJ6g7d7mq/IYHHwFpeZ19XVT3NP5dIC9ssso6eSuTtW9rVg9BYQjjhpzfEj1va9yxe4DkK87dUve8Kt422bnOpJznLpfxLWklu1IDEAvHzMu28P8f68C8gOJ73/atb+pP5TAs/MNkU7zvdZSW+l+hs7/Q4rj1OVc0NuPssORgR3PJlA7+y6rRU8adnfA01yaLwm+uelr5MOQCDgdH+Z4uhWPI+d5OPd2iq9f8ADDuYr4XCPrAm+XVineOR1rsVipadSpRnGEVhrbWpawOQLbYql32h2e32adKa2xnFxa6U0mBMs0+R1bKPKajao0GrPQqRnVqNdz3LUtBPe20lgtieIHVQAAAAAAAAAAA4cAAdwUPSI9C8gH2ByrnsgoZzbXo7+Cf/AIaeIEGA6I8zcn6FLQ3s7IeHi6ePzATnOJ6g7d7mq/IYHHwFpeZ19XVT3NP5dIDFz3ZZeiPKLztsVXGz2VuKweqdTZOXOlhop8za4wGxvHI30M5l5262U8LRaqlGU09sIY404YPY9ek+d4PioCpgLx8zLtvD/H+vAsTOXlpDIy4HaE069TGNng98t8mvYxxTfUtWIHOuQOSVXLnKPsZSagnp2irhxYt68N2lJ4pLpexMDq667up3Td1O77voqFOlFRhFbkufe97b2vWwOLrfXdpt1SvVXdTnKT6W22BjgdT5j5J5s7Ko7nVx8bUfkaAngHlXs0LSsLRQjLDZpJPygekYqEdGEcEtiQH6AAAAAAAAAAAOHAAHcFD0iPQvIB9gci50Lyje2X9stdF4x4TQT5eDiqeK5noYgRYDqnMtczubN/QVWGEq7daXv8ND/sUANxnE9Qdu9zVfkMDj4DdZL5R1Mm6levYNVStQlRjL2GlKDlJc+jGSXI2nuAlmZTIz0S5R9n22ljZ7M1KWK1TnthDn2aT5kk+MBa+fz/Tuf9Wn5QOYgLjzAXrSuO7L0vO8quhTpRoOT8dglytvBJb20BCL8vS1ZystE6VLGdWWhQp46oQWLSx5ljKUul6tgHS2Q2SlLI+4IXbZO6lxqtTDXOb2vmW5LcktrxbCQgcc5dXW7myxtdgnHDRrTcf9snpQfXGUWBogL78zllDGpd9bJ6tU7uEuFpJ74vBTS6Gk/fgXQAAAAAAAAAAAAAABw4AA7Sd82ey2RVLTeVGEUli5VIpLVytgVjnJzwULJYJ3bkpaeFrTTi60eJTT2uMvXy5MNS246sAOewJ/mozfTyuvVWu20nGyUnjUls4Rr/pxe/He1sXO0B1HGKjHRisEtiAj2cT1B273NV+QwOPgMm7bBUvS8KdgsNJyqVJKMIre28F0dO4Dr7IvJunkpk5SumzYNxWNSWHHm+PLw6lyJJbgIrn8/wBO5/1aflA5iA96VpnGzSsVKo9CpKMpRXrpR0lDVvw05YdIHSuZ3ID0KXV54XlSXZddd1/KhtUFz7HLnwW7FhY4ACoc++Qsr3syyiumlpVaMdGtFbZQWtSS3uOvHlT/AIcGHPQGVdd41bpvCF4XbaHTq03jCS2p/OnrTT1NNp6mBemTufmhVsyp5R3dOnU2OdHCUHz6LacejuukDNvTPxYbPSfnbYa9aW7FRhHrk22vgsCr8qs6tvylk6HZPY9Fv0ujisV/FPjPn1pPkA6oAAAAAAAAAAAHDgACyJZkrzUdKEKEsVuqf/UgPSzZj7zrSwqOz0+eVRv5MWBN8mcxNnsdRV8obfK0Na+DgtCHRJ46UurRAtqyWWFis0bNY6MYQgsIxikklyJLYB7AafLCwTvXJW1XfY4p1KtGcIJvDFuLS1vYBzx2l71/c6fjYgWLmezZVMmbwqXvlDSjwy7mhFNS0U13c8VvaeiubS5QLaAh2dfJ+tlNkfK7bppqVRzg0nJRWCeL1sCke0vev7nT8bECcZq80lS574898qaUNKk1wFNSUlpezlhq7nVorl16sEBc4AAAAqrLrMvQvy0SvC4a6s1WWuUGsacny4LXBve1iubawKvvDM9etjqaNO7I1V7KnUhh4JOL+IDDhmrvacsFcE+udNeWYG9ujMdeNskneE6Nnjv0p6cl0KGKfwkBZeS+ZiwXM1WvFStdRe2aoY81NbeiTkBZIAAAAAAAAAAA4cAAdwUPSI9C8gH2AAAAAAAAAAAAAAAAAAAAAAAAAAAAAAAAAEJv/Ordtx1p2etb3UqQbUoUoOTxTwa0nhHHFNYaQHKQADqS5M7t13hTjTneLoywXc1YOPhksYr4QE+TxWKYH6AAAAAAAAAAAAAAAAAAAAAAAAAAAAAAAAOM8sPVbbPdNb/2SA1AAAB3BQ9Ij0LyAfYAAAAAAAAAAAAAAAAAAAAAAAAAAAAAAAA//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9224" name="Picture 8" descr="File:Pwc logo.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1316" y="5152763"/>
            <a:ext cx="1736371" cy="1318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6080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a:spLocks noGrp="1" noChangeArrowheads="1"/>
          </p:cNvSpPr>
          <p:nvPr>
            <p:ph type="title"/>
          </p:nvPr>
        </p:nvSpPr>
        <p:spPr/>
        <p:txBody>
          <a:bodyPr/>
          <a:lstStyle/>
          <a:p>
            <a:pPr eaLnBrk="1" hangingPunct="1"/>
            <a:r>
              <a:rPr lang="en-US" altLang="en-US" smtClean="0"/>
              <a:t>Check out this one...</a:t>
            </a:r>
          </a:p>
        </p:txBody>
      </p:sp>
      <p:sp>
        <p:nvSpPr>
          <p:cNvPr id="2" name="Text Placeholder 1"/>
          <p:cNvSpPr>
            <a:spLocks noGrp="1"/>
          </p:cNvSpPr>
          <p:nvPr>
            <p:ph type="body" idx="1"/>
          </p:nvPr>
        </p:nvSpPr>
        <p:spPr/>
        <p:txBody>
          <a:bodyPr/>
          <a:lstStyle/>
          <a:p>
            <a:endParaRPr lang="en-GB"/>
          </a:p>
        </p:txBody>
      </p:sp>
      <p:pic>
        <p:nvPicPr>
          <p:cNvPr id="29699" name="Picture 3"/>
          <p:cNvPicPr>
            <a:picLocks noChangeAspect="1" noChangeArrowheads="1"/>
          </p:cNvPicPr>
          <p:nvPr/>
        </p:nvPicPr>
        <p:blipFill>
          <a:blip r:embed="rId2"/>
          <a:srcRect/>
          <a:stretch>
            <a:fillRect/>
          </a:stretch>
        </p:blipFill>
        <p:spPr bwMode="auto">
          <a:xfrm>
            <a:off x="168548" y="1659675"/>
            <a:ext cx="8805788" cy="3607594"/>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5907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a:spLocks noGrp="1" noChangeArrowheads="1"/>
          </p:cNvSpPr>
          <p:nvPr>
            <p:ph type="title"/>
          </p:nvPr>
        </p:nvSpPr>
        <p:spPr/>
        <p:txBody>
          <a:bodyPr/>
          <a:lstStyle/>
          <a:p>
            <a:pPr eaLnBrk="1" hangingPunct="1"/>
            <a:r>
              <a:rPr lang="en-US" altLang="en-US" dirty="0"/>
              <a:t>Per Level, SAMM defines...</a:t>
            </a:r>
          </a:p>
        </p:txBody>
      </p:sp>
      <p:sp>
        <p:nvSpPr>
          <p:cNvPr id="29699"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400" dirty="0" smtClean="0"/>
              <a:t>Objective</a:t>
            </a:r>
          </a:p>
          <a:p>
            <a:pPr marL="637756" indent="-342900">
              <a:spcBef>
                <a:spcPts val="703"/>
              </a:spcBef>
              <a:buFont typeface="Arial" panose="020B0604020202020204" pitchFamily="34" charset="0"/>
              <a:buChar char="•"/>
            </a:pPr>
            <a:r>
              <a:rPr lang="en-US" altLang="en-US" sz="2400" dirty="0" smtClean="0"/>
              <a:t>Activities</a:t>
            </a:r>
          </a:p>
          <a:p>
            <a:pPr marL="637756" indent="-342900">
              <a:spcBef>
                <a:spcPts val="703"/>
              </a:spcBef>
              <a:buFont typeface="Arial" panose="020B0604020202020204" pitchFamily="34" charset="0"/>
              <a:buChar char="•"/>
            </a:pPr>
            <a:r>
              <a:rPr lang="en-US" altLang="en-US" sz="2400" dirty="0" smtClean="0"/>
              <a:t>Results</a:t>
            </a:r>
          </a:p>
          <a:p>
            <a:pPr marL="637756" indent="-342900">
              <a:spcBef>
                <a:spcPts val="703"/>
              </a:spcBef>
              <a:buFont typeface="Arial" panose="020B0604020202020204" pitchFamily="34" charset="0"/>
              <a:buChar char="•"/>
            </a:pPr>
            <a:r>
              <a:rPr lang="en-US" altLang="en-US" sz="2400" dirty="0" smtClean="0"/>
              <a:t>Success Metrics</a:t>
            </a:r>
          </a:p>
          <a:p>
            <a:pPr marL="637756" indent="-342900">
              <a:spcBef>
                <a:spcPts val="703"/>
              </a:spcBef>
              <a:buFont typeface="Arial" panose="020B0604020202020204" pitchFamily="34" charset="0"/>
              <a:buChar char="•"/>
            </a:pPr>
            <a:r>
              <a:rPr lang="en-US" altLang="en-US" sz="2400" dirty="0" smtClean="0"/>
              <a:t>Costs</a:t>
            </a:r>
          </a:p>
          <a:p>
            <a:pPr marL="637756" indent="-342900">
              <a:spcBef>
                <a:spcPts val="703"/>
              </a:spcBef>
              <a:buFont typeface="Arial" panose="020B0604020202020204" pitchFamily="34" charset="0"/>
              <a:buChar char="•"/>
            </a:pPr>
            <a:r>
              <a:rPr lang="en-US" altLang="en-US" sz="2400" dirty="0" smtClean="0"/>
              <a:t>Personnel</a:t>
            </a:r>
          </a:p>
          <a:p>
            <a:pPr marL="637756" indent="-342900">
              <a:spcBef>
                <a:spcPts val="703"/>
              </a:spcBef>
              <a:buFont typeface="Arial" panose="020B0604020202020204" pitchFamily="34" charset="0"/>
              <a:buChar char="•"/>
            </a:pPr>
            <a:r>
              <a:rPr lang="en-US" altLang="en-US" sz="2400" dirty="0" smtClean="0"/>
              <a:t>Related Levels</a:t>
            </a:r>
          </a:p>
        </p:txBody>
      </p:sp>
      <p:pic>
        <p:nvPicPr>
          <p:cNvPr id="30723" name="Picture 3"/>
          <p:cNvPicPr>
            <a:picLocks noChangeAspect="1" noChangeArrowheads="1"/>
          </p:cNvPicPr>
          <p:nvPr/>
        </p:nvPicPr>
        <p:blipFill>
          <a:blip r:embed="rId2"/>
          <a:srcRect/>
          <a:stretch>
            <a:fillRect/>
          </a:stretch>
        </p:blipFill>
        <p:spPr bwMode="auto">
          <a:xfrm>
            <a:off x="4103192" y="1164077"/>
            <a:ext cx="3536156" cy="4585395"/>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683983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p:txBody>
          <a:bodyPr/>
          <a:lstStyle/>
          <a:p>
            <a:pPr eaLnBrk="1" hangingPunct="1"/>
            <a:r>
              <a:rPr lang="en-US" altLang="en-US" sz="3900" dirty="0"/>
              <a:t>Approach to iterative improvement</a:t>
            </a:r>
          </a:p>
        </p:txBody>
      </p:sp>
      <p:sp>
        <p:nvSpPr>
          <p:cNvPr id="30723"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200" dirty="0"/>
              <a:t>Since the twelve Practices are each a maturity area, the successive Objectives represent the “building blocks” for any assurance program</a:t>
            </a:r>
          </a:p>
          <a:p>
            <a:pPr marL="625056">
              <a:spcBef>
                <a:spcPts val="703"/>
              </a:spcBef>
            </a:pPr>
            <a:endParaRPr lang="en-US" altLang="en-US" sz="2200" dirty="0"/>
          </a:p>
          <a:p>
            <a:pPr marL="637756" indent="-342900">
              <a:spcBef>
                <a:spcPts val="703"/>
              </a:spcBef>
              <a:buFont typeface="Arial" panose="020B0604020202020204" pitchFamily="34" charset="0"/>
              <a:buChar char="•"/>
            </a:pPr>
            <a:r>
              <a:rPr lang="en-US" altLang="en-US" sz="2200" dirty="0"/>
              <a:t>Simply put, improve an assurance program in phases by:</a:t>
            </a:r>
          </a:p>
          <a:p>
            <a:pPr marL="1280484" lvl="1" indent="-342900">
              <a:spcBef>
                <a:spcPts val="703"/>
              </a:spcBef>
              <a:buSzPct val="99000"/>
              <a:buFont typeface="Arial" panose="020B0604020202020204" pitchFamily="34" charset="0"/>
              <a:buChar char="•"/>
            </a:pPr>
            <a:r>
              <a:rPr lang="en-US" altLang="en-US" sz="2200" dirty="0"/>
              <a:t>Select security Practices to improve in next phase of assurance program</a:t>
            </a:r>
          </a:p>
          <a:p>
            <a:pPr marL="1280484" lvl="1" indent="-342900">
              <a:spcBef>
                <a:spcPts val="703"/>
              </a:spcBef>
              <a:buSzPct val="99000"/>
              <a:buFont typeface="Arial" panose="020B0604020202020204" pitchFamily="34" charset="0"/>
              <a:buChar char="•"/>
            </a:pPr>
            <a:r>
              <a:rPr lang="en-US" altLang="en-US" sz="2200" dirty="0"/>
              <a:t>Achieve the next Objective in each Practice by performing the corresponding Activities at the specified Success Metrics</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029429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a:srcRect/>
          <a:stretch>
            <a:fillRect/>
          </a:stretch>
        </p:blipFill>
        <p:spPr bwMode="auto">
          <a:xfrm>
            <a:off x="2428875" y="1562695"/>
            <a:ext cx="4286250" cy="3214688"/>
          </a:xfrm>
          <a:prstGeom prst="rect">
            <a:avLst/>
          </a:prstGeom>
          <a:noFill/>
          <a:ln w="25400" cap="flat">
            <a:solidFill>
              <a:schemeClr val="tx1"/>
            </a:solidFill>
            <a:prstDash val="solid"/>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31747" name="Rectangle 2"/>
          <p:cNvSpPr>
            <a:spLocks noGrp="1" noChangeArrowheads="1"/>
          </p:cNvSpPr>
          <p:nvPr>
            <p:ph type="title"/>
          </p:nvPr>
        </p:nvSpPr>
        <p:spPr/>
        <p:txBody>
          <a:bodyPr/>
          <a:lstStyle/>
          <a:p>
            <a:pPr eaLnBrk="1" hangingPunct="1"/>
            <a:r>
              <a:rPr lang="en-US" altLang="en-US" sz="3400"/>
              <a:t>Applying the model</a:t>
            </a:r>
          </a:p>
        </p:txBody>
      </p:sp>
      <p:sp>
        <p:nvSpPr>
          <p:cNvPr id="2" name="Text Placeholder 1"/>
          <p:cNvSpPr>
            <a:spLocks noGrp="1"/>
          </p:cNvSpPr>
          <p:nvPr>
            <p:ph type="body" idx="1"/>
          </p:nvPr>
        </p:nvSpPr>
        <p:spPr/>
        <p:txBody>
          <a:bodyPr/>
          <a:lstStyle/>
          <a:p>
            <a:endParaRPr lang="en-GB"/>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103421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p:txBody>
          <a:bodyPr/>
          <a:lstStyle/>
          <a:p>
            <a:pPr eaLnBrk="1" hangingPunct="1"/>
            <a:r>
              <a:rPr lang="en-US" altLang="en-US" dirty="0"/>
              <a:t>Conducting assessments</a:t>
            </a:r>
          </a:p>
        </p:txBody>
      </p:sp>
      <p:sp>
        <p:nvSpPr>
          <p:cNvPr id="32771"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dirty="0" smtClean="0"/>
              <a:t>SAMM includes assessment worksheets for each </a:t>
            </a:r>
            <a:r>
              <a:rPr lang="en-US" altLang="en-US" dirty="0"/>
              <a:t>Security </a:t>
            </a:r>
            <a:r>
              <a:rPr lang="en-US" altLang="en-US" dirty="0" smtClean="0"/>
              <a:t>Practice</a:t>
            </a:r>
          </a:p>
        </p:txBody>
      </p:sp>
      <p:pic>
        <p:nvPicPr>
          <p:cNvPr id="33795" name="Picture 3"/>
          <p:cNvPicPr>
            <a:picLocks noChangeAspect="1" noChangeArrowheads="1"/>
          </p:cNvPicPr>
          <p:nvPr/>
        </p:nvPicPr>
        <p:blipFill>
          <a:blip r:embed="rId2"/>
          <a:srcRect/>
          <a:stretch>
            <a:fillRect/>
          </a:stretch>
        </p:blipFill>
        <p:spPr bwMode="auto">
          <a:xfrm>
            <a:off x="693201" y="1874713"/>
            <a:ext cx="8037835" cy="3536156"/>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71963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a:spLocks noGrp="1" noChangeArrowheads="1"/>
          </p:cNvSpPr>
          <p:nvPr>
            <p:ph type="title"/>
          </p:nvPr>
        </p:nvSpPr>
        <p:spPr/>
        <p:txBody>
          <a:bodyPr/>
          <a:lstStyle/>
          <a:p>
            <a:pPr eaLnBrk="1" hangingPunct="1"/>
            <a:r>
              <a:rPr lang="en-US" altLang="en-US" dirty="0" smtClean="0"/>
              <a:t>Assessment process</a:t>
            </a:r>
          </a:p>
        </p:txBody>
      </p:sp>
      <p:sp>
        <p:nvSpPr>
          <p:cNvPr id="33795" name="Rectangle 2"/>
          <p:cNvSpPr>
            <a:spLocks noGrp="1" noChangeArrowheads="1"/>
          </p:cNvSpPr>
          <p:nvPr>
            <p:ph type="body" idx="1"/>
          </p:nvPr>
        </p:nvSpPr>
        <p:spPr/>
        <p:txBody>
          <a:bodyPr anchor="t"/>
          <a:lstStyle/>
          <a:p>
            <a:pPr marL="637756" indent="-342900">
              <a:buFont typeface="Arial" panose="020B0604020202020204" pitchFamily="34" charset="0"/>
              <a:buChar char="•"/>
            </a:pPr>
            <a:r>
              <a:rPr lang="en-US" altLang="en-US" dirty="0" smtClean="0"/>
              <a:t>Supports both lightweight and detailed assessments</a:t>
            </a:r>
          </a:p>
          <a:p>
            <a:pPr marL="637756" indent="-342900">
              <a:spcBef>
                <a:spcPts val="703"/>
              </a:spcBef>
              <a:buFont typeface="Arial" panose="020B0604020202020204" pitchFamily="34" charset="0"/>
              <a:buChar char="•"/>
            </a:pPr>
            <a:r>
              <a:rPr lang="en-US" altLang="en-US" dirty="0" smtClean="0"/>
              <a:t>Organizations may fall in between levels (+)</a:t>
            </a:r>
          </a:p>
        </p:txBody>
      </p:sp>
      <p:pic>
        <p:nvPicPr>
          <p:cNvPr id="34819" name="Picture 3"/>
          <p:cNvPicPr>
            <a:picLocks noChangeAspect="1" noChangeArrowheads="1"/>
          </p:cNvPicPr>
          <p:nvPr/>
        </p:nvPicPr>
        <p:blipFill>
          <a:blip r:embed="rId2"/>
          <a:srcRect/>
          <a:stretch>
            <a:fillRect/>
          </a:stretch>
        </p:blipFill>
        <p:spPr bwMode="auto">
          <a:xfrm>
            <a:off x="705445" y="4522811"/>
            <a:ext cx="7786688" cy="955477"/>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34820" name="Picture 4"/>
          <p:cNvPicPr>
            <a:picLocks noChangeAspect="1" noChangeArrowheads="1"/>
          </p:cNvPicPr>
          <p:nvPr/>
        </p:nvPicPr>
        <p:blipFill>
          <a:blip r:embed="rId3"/>
          <a:srcRect/>
          <a:stretch>
            <a:fillRect/>
          </a:stretch>
        </p:blipFill>
        <p:spPr bwMode="auto">
          <a:xfrm>
            <a:off x="678656" y="2352898"/>
            <a:ext cx="7840266" cy="1875234"/>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144272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
          <p:cNvSpPr>
            <a:spLocks noGrp="1" noChangeArrowheads="1"/>
          </p:cNvSpPr>
          <p:nvPr>
            <p:ph type="title"/>
          </p:nvPr>
        </p:nvSpPr>
        <p:spPr/>
        <p:txBody>
          <a:bodyPr/>
          <a:lstStyle/>
          <a:p>
            <a:pPr algn="l" eaLnBrk="1" hangingPunct="1"/>
            <a:r>
              <a:rPr lang="en-US" altLang="en-US" dirty="0"/>
              <a:t>Creating Scorecards</a:t>
            </a:r>
          </a:p>
        </p:txBody>
      </p:sp>
      <p:sp>
        <p:nvSpPr>
          <p:cNvPr id="34819"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2000" dirty="0"/>
              <a:t>Gap analysis</a:t>
            </a:r>
          </a:p>
          <a:p>
            <a:pPr marL="937584" lvl="1">
              <a:spcBef>
                <a:spcPts val="703"/>
              </a:spcBef>
            </a:pPr>
            <a:r>
              <a:rPr lang="en-US" altLang="en-US" sz="2000" dirty="0"/>
              <a:t>Capturing scores from detailed </a:t>
            </a:r>
            <a:r>
              <a:rPr lang="en-US" altLang="en-US" sz="2000" dirty="0" smtClean="0"/>
              <a:t/>
            </a:r>
            <a:br>
              <a:rPr lang="en-US" altLang="en-US" sz="2000" dirty="0" smtClean="0"/>
            </a:br>
            <a:r>
              <a:rPr lang="en-US" altLang="en-US" sz="2000" dirty="0" smtClean="0"/>
              <a:t>assessments </a:t>
            </a:r>
            <a:r>
              <a:rPr lang="en-US" altLang="en-US" sz="2000" dirty="0"/>
              <a:t>versus expected </a:t>
            </a:r>
            <a:r>
              <a:rPr lang="en-US" altLang="en-US" sz="2000" dirty="0" smtClean="0"/>
              <a:t/>
            </a:r>
            <a:br>
              <a:rPr lang="en-US" altLang="en-US" sz="2000" dirty="0" smtClean="0"/>
            </a:br>
            <a:r>
              <a:rPr lang="en-US" altLang="en-US" sz="2000" dirty="0" smtClean="0"/>
              <a:t>performance </a:t>
            </a:r>
            <a:r>
              <a:rPr lang="en-US" altLang="en-US" sz="2000" dirty="0"/>
              <a:t>levels </a:t>
            </a:r>
          </a:p>
          <a:p>
            <a:pPr marL="637756" indent="-342900">
              <a:spcBef>
                <a:spcPts val="703"/>
              </a:spcBef>
              <a:buFont typeface="Arial" panose="020B0604020202020204" pitchFamily="34" charset="0"/>
              <a:buChar char="•"/>
            </a:pPr>
            <a:r>
              <a:rPr lang="en-US" altLang="en-US" sz="2000" dirty="0"/>
              <a:t>Demonstrating improvement</a:t>
            </a:r>
          </a:p>
          <a:p>
            <a:pPr marL="937584" lvl="1">
              <a:spcBef>
                <a:spcPts val="703"/>
              </a:spcBef>
            </a:pPr>
            <a:r>
              <a:rPr lang="en-US" altLang="en-US" sz="2000" dirty="0"/>
              <a:t>Capturing scores from before and after </a:t>
            </a:r>
            <a:r>
              <a:rPr lang="en-US" altLang="en-US" sz="2000" dirty="0" smtClean="0"/>
              <a:t/>
            </a:r>
            <a:br>
              <a:rPr lang="en-US" altLang="en-US" sz="2000" dirty="0" smtClean="0"/>
            </a:br>
            <a:r>
              <a:rPr lang="en-US" altLang="en-US" sz="2000" dirty="0" smtClean="0"/>
              <a:t>an </a:t>
            </a:r>
            <a:r>
              <a:rPr lang="en-US" altLang="en-US" sz="2000" dirty="0"/>
              <a:t>iteration of assurance program </a:t>
            </a:r>
            <a:r>
              <a:rPr lang="en-US" altLang="en-US" sz="2000" dirty="0" smtClean="0"/>
              <a:t/>
            </a:r>
            <a:br>
              <a:rPr lang="en-US" altLang="en-US" sz="2000" dirty="0" smtClean="0"/>
            </a:br>
            <a:r>
              <a:rPr lang="en-US" altLang="en-US" sz="2000" dirty="0" smtClean="0"/>
              <a:t>build-out </a:t>
            </a:r>
            <a:endParaRPr lang="en-US" altLang="en-US" sz="2000" dirty="0"/>
          </a:p>
          <a:p>
            <a:pPr marL="637756" indent="-342900">
              <a:spcBef>
                <a:spcPts val="703"/>
              </a:spcBef>
              <a:buFont typeface="Arial" panose="020B0604020202020204" pitchFamily="34" charset="0"/>
              <a:buChar char="•"/>
            </a:pPr>
            <a:r>
              <a:rPr lang="en-US" altLang="en-US" sz="2000" dirty="0"/>
              <a:t>Ongoing measurement</a:t>
            </a:r>
          </a:p>
          <a:p>
            <a:pPr marL="937584" lvl="1">
              <a:spcBef>
                <a:spcPts val="703"/>
              </a:spcBef>
            </a:pPr>
            <a:r>
              <a:rPr lang="en-US" altLang="en-US" sz="2000" dirty="0"/>
              <a:t>Capturing scores over consistent </a:t>
            </a:r>
            <a:r>
              <a:rPr lang="en-US" altLang="en-US" sz="2000" dirty="0" smtClean="0"/>
              <a:t/>
            </a:r>
            <a:br>
              <a:rPr lang="en-US" altLang="en-US" sz="2000" dirty="0" smtClean="0"/>
            </a:br>
            <a:r>
              <a:rPr lang="en-US" altLang="en-US" sz="2000" dirty="0" smtClean="0"/>
              <a:t>time </a:t>
            </a:r>
            <a:r>
              <a:rPr lang="en-US" altLang="en-US" sz="2000" dirty="0"/>
              <a:t>frames for an assurance program </a:t>
            </a:r>
            <a:r>
              <a:rPr lang="en-US" altLang="en-US" sz="2000" dirty="0" smtClean="0"/>
              <a:t/>
            </a:r>
            <a:br>
              <a:rPr lang="en-US" altLang="en-US" sz="2000" dirty="0" smtClean="0"/>
            </a:br>
            <a:r>
              <a:rPr lang="en-US" altLang="en-US" sz="2000" dirty="0" smtClean="0"/>
              <a:t>that </a:t>
            </a:r>
            <a:r>
              <a:rPr lang="en-US" altLang="en-US" sz="2000" dirty="0"/>
              <a:t>is already in place</a:t>
            </a:r>
          </a:p>
        </p:txBody>
      </p:sp>
      <p:pic>
        <p:nvPicPr>
          <p:cNvPr id="35843" name="Picture 3"/>
          <p:cNvPicPr>
            <a:picLocks noChangeAspect="1" noChangeArrowheads="1"/>
          </p:cNvPicPr>
          <p:nvPr/>
        </p:nvPicPr>
        <p:blipFill>
          <a:blip r:embed="rId2"/>
          <a:srcRect/>
          <a:stretch>
            <a:fillRect/>
          </a:stretch>
        </p:blipFill>
        <p:spPr bwMode="auto">
          <a:xfrm>
            <a:off x="5892478" y="339328"/>
            <a:ext cx="2992561" cy="6170414"/>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60364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p:txBody>
          <a:bodyPr/>
          <a:lstStyle/>
          <a:p>
            <a:pPr algn="l" eaLnBrk="1" hangingPunct="1"/>
            <a:r>
              <a:rPr lang="en-US" altLang="en-US" dirty="0"/>
              <a:t>Roadmap templates</a:t>
            </a:r>
          </a:p>
        </p:txBody>
      </p:sp>
      <p:sp>
        <p:nvSpPr>
          <p:cNvPr id="35843" name="Rectangle 2"/>
          <p:cNvSpPr>
            <a:spLocks noGrp="1" noChangeArrowheads="1"/>
          </p:cNvSpPr>
          <p:nvPr>
            <p:ph type="body" idx="1"/>
          </p:nvPr>
        </p:nvSpPr>
        <p:spPr/>
        <p:txBody>
          <a:bodyPr/>
          <a:lstStyle/>
          <a:p>
            <a:pPr marL="637756" indent="-342900">
              <a:buFont typeface="Arial" panose="020B0604020202020204" pitchFamily="34" charset="0"/>
              <a:buChar char="•"/>
            </a:pPr>
            <a:r>
              <a:rPr lang="en-US" altLang="en-US" sz="1900" dirty="0"/>
              <a:t>To make the “building blocks” usable, </a:t>
            </a:r>
            <a:r>
              <a:rPr lang="en-US" altLang="en-US" sz="1900" dirty="0" smtClean="0"/>
              <a:t/>
            </a:r>
            <a:br>
              <a:rPr lang="en-US" altLang="en-US" sz="1900" dirty="0" smtClean="0"/>
            </a:br>
            <a:r>
              <a:rPr lang="en-US" altLang="en-US" sz="1900" dirty="0" smtClean="0"/>
              <a:t>SAMM </a:t>
            </a:r>
            <a:r>
              <a:rPr lang="en-US" altLang="en-US" sz="1900" dirty="0"/>
              <a:t>defines Roadmaps templates </a:t>
            </a:r>
            <a:r>
              <a:rPr lang="en-US" altLang="en-US" sz="1900" dirty="0" smtClean="0"/>
              <a:t/>
            </a:r>
            <a:br>
              <a:rPr lang="en-US" altLang="en-US" sz="1900" dirty="0" smtClean="0"/>
            </a:br>
            <a:r>
              <a:rPr lang="en-US" altLang="en-US" sz="1900" dirty="0" smtClean="0"/>
              <a:t>for </a:t>
            </a:r>
            <a:r>
              <a:rPr lang="en-US" altLang="en-US" sz="1900" dirty="0"/>
              <a:t>typical kinds of organizations</a:t>
            </a:r>
          </a:p>
          <a:p>
            <a:pPr marL="937584" lvl="1">
              <a:spcBef>
                <a:spcPts val="703"/>
              </a:spcBef>
            </a:pPr>
            <a:r>
              <a:rPr lang="en-US" altLang="en-US" sz="1900" dirty="0"/>
              <a:t>Independent Software Vendors</a:t>
            </a:r>
          </a:p>
          <a:p>
            <a:pPr marL="937584" lvl="1">
              <a:spcBef>
                <a:spcPts val="703"/>
              </a:spcBef>
            </a:pPr>
            <a:r>
              <a:rPr lang="en-US" altLang="en-US" sz="1900" dirty="0"/>
              <a:t>Online Service Providers</a:t>
            </a:r>
          </a:p>
          <a:p>
            <a:pPr marL="937584" lvl="1">
              <a:spcBef>
                <a:spcPts val="703"/>
              </a:spcBef>
            </a:pPr>
            <a:r>
              <a:rPr lang="en-US" altLang="en-US" sz="1900" dirty="0"/>
              <a:t>Financial Services Organizations</a:t>
            </a:r>
          </a:p>
          <a:p>
            <a:pPr marL="937584" lvl="1">
              <a:spcBef>
                <a:spcPts val="703"/>
              </a:spcBef>
            </a:pPr>
            <a:r>
              <a:rPr lang="en-US" altLang="en-US" sz="1900" dirty="0"/>
              <a:t>Government Organizations</a:t>
            </a:r>
          </a:p>
          <a:p>
            <a:pPr marL="637756" indent="-342900">
              <a:spcBef>
                <a:spcPts val="703"/>
              </a:spcBef>
              <a:buFont typeface="Arial" panose="020B0604020202020204" pitchFamily="34" charset="0"/>
              <a:buChar char="•"/>
            </a:pPr>
            <a:r>
              <a:rPr lang="en-US" altLang="en-US" sz="1900" dirty="0"/>
              <a:t>Organization types chosen because</a:t>
            </a:r>
          </a:p>
          <a:p>
            <a:pPr marL="937584" lvl="1">
              <a:spcBef>
                <a:spcPts val="703"/>
              </a:spcBef>
            </a:pPr>
            <a:r>
              <a:rPr lang="en-US" altLang="en-US" sz="1900" dirty="0"/>
              <a:t>They represent common use-cases</a:t>
            </a:r>
          </a:p>
          <a:p>
            <a:pPr marL="937584" lvl="1">
              <a:spcBef>
                <a:spcPts val="703"/>
              </a:spcBef>
            </a:pPr>
            <a:r>
              <a:rPr lang="en-US" altLang="en-US" sz="1900" dirty="0"/>
              <a:t>Each organization has variations in </a:t>
            </a:r>
            <a:r>
              <a:rPr lang="en-US" altLang="en-US" sz="1900" dirty="0" smtClean="0"/>
              <a:t/>
            </a:r>
            <a:br>
              <a:rPr lang="en-US" altLang="en-US" sz="1900" dirty="0" smtClean="0"/>
            </a:br>
            <a:r>
              <a:rPr lang="en-US" altLang="en-US" sz="1900" dirty="0" smtClean="0"/>
              <a:t>typical </a:t>
            </a:r>
            <a:r>
              <a:rPr lang="en-US" altLang="en-US" sz="1900" dirty="0"/>
              <a:t>software-induced risk</a:t>
            </a:r>
          </a:p>
          <a:p>
            <a:pPr marL="937584" lvl="1">
              <a:spcBef>
                <a:spcPts val="703"/>
              </a:spcBef>
            </a:pPr>
            <a:r>
              <a:rPr lang="en-US" altLang="en-US" sz="1900" dirty="0"/>
              <a:t>Optimal creation of an assurance program </a:t>
            </a:r>
            <a:r>
              <a:rPr lang="en-US" altLang="en-US" sz="1900" dirty="0" smtClean="0"/>
              <a:t/>
            </a:r>
            <a:br>
              <a:rPr lang="en-US" altLang="en-US" sz="1900" dirty="0" smtClean="0"/>
            </a:br>
            <a:r>
              <a:rPr lang="en-US" altLang="en-US" sz="1900" dirty="0" smtClean="0"/>
              <a:t>is </a:t>
            </a:r>
            <a:r>
              <a:rPr lang="en-US" altLang="en-US" sz="1900" dirty="0"/>
              <a:t>different for each</a:t>
            </a:r>
          </a:p>
        </p:txBody>
      </p:sp>
      <p:pic>
        <p:nvPicPr>
          <p:cNvPr id="36867" name="Picture 3"/>
          <p:cNvPicPr>
            <a:picLocks noChangeAspect="1" noChangeArrowheads="1"/>
          </p:cNvPicPr>
          <p:nvPr/>
        </p:nvPicPr>
        <p:blipFill>
          <a:blip r:embed="rId2"/>
          <a:srcRect/>
          <a:stretch>
            <a:fillRect/>
          </a:stretch>
        </p:blipFill>
        <p:spPr bwMode="auto">
          <a:xfrm>
            <a:off x="6116836" y="223242"/>
            <a:ext cx="2714625" cy="6411516"/>
          </a:xfrm>
          <a:prstGeom prst="rect">
            <a:avLst/>
          </a:prstGeom>
          <a:noFill/>
          <a:ln>
            <a:noFill/>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41043970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a:t>
            </a:r>
            <a:r>
              <a:rPr lang="en-GB" sz="2800" dirty="0" err="1" smtClean="0"/>
              <a:t>OpenSAMM</a:t>
            </a:r>
            <a:endParaRPr lang="en-GB" sz="2800" dirty="0" smtClean="0"/>
          </a:p>
          <a:p>
            <a:r>
              <a:rPr lang="en-GB" sz="2800" b="1" dirty="0" smtClean="0"/>
              <a:t>Applying </a:t>
            </a:r>
            <a:r>
              <a:rPr lang="en-GB" sz="2800" b="1" dirty="0" err="1" smtClean="0"/>
              <a:t>OpenSAMM</a:t>
            </a:r>
            <a:endParaRPr lang="en-GB" sz="2800" b="1"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Deployment</a:t>
            </a:r>
          </a:p>
          <a:p>
            <a:pPr lvl="1"/>
            <a:r>
              <a:rPr lang="en-GB" sz="2400" dirty="0" smtClean="0"/>
              <a:t>Setting Improvement Targets</a:t>
            </a:r>
          </a:p>
          <a:p>
            <a:r>
              <a:rPr lang="en-GB" sz="2800" dirty="0" err="1" smtClean="0"/>
              <a:t>OpenSAMM</a:t>
            </a:r>
            <a:r>
              <a:rPr lang="en-GB" sz="2800" dirty="0" smtClean="0"/>
              <a:t> Tools</a:t>
            </a:r>
          </a:p>
          <a:p>
            <a:r>
              <a:rPr lang="en-GB" sz="2800" dirty="0" err="1" smtClean="0"/>
              <a:t>OpenSAMM</a:t>
            </a:r>
            <a:r>
              <a:rPr lang="en-GB" sz="2800" dirty="0" smtClean="0"/>
              <a:t> Best Practices</a:t>
            </a:r>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72310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Before you begin</a:t>
            </a:r>
            <a:br>
              <a:rPr lang="en-GB" dirty="0" smtClean="0"/>
            </a:b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Organizational Context</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Realistic Goals ?</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Scope ?</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Constraints (budget, timing, resources)</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Affinity with a particular model ?</a:t>
            </a:r>
          </a:p>
        </p:txBody>
      </p:sp>
      <p:pic>
        <p:nvPicPr>
          <p:cNvPr id="61442" name="Picture 2" descr="http://www.talentinontwikkeling.org/img/startblok.jpg"/>
          <p:cNvPicPr>
            <a:picLocks noChangeAspect="1" noChangeArrowheads="1"/>
          </p:cNvPicPr>
          <p:nvPr/>
        </p:nvPicPr>
        <p:blipFill>
          <a:blip r:embed="rId3" cstate="print"/>
          <a:srcRect/>
          <a:stretch>
            <a:fillRect/>
          </a:stretch>
        </p:blipFill>
        <p:spPr bwMode="auto">
          <a:xfrm>
            <a:off x="5029200" y="1118376"/>
            <a:ext cx="3333750" cy="2219326"/>
          </a:xfrm>
          <a:prstGeom prst="rect">
            <a:avLst/>
          </a:prstGeom>
          <a:noFill/>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74680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t>
            </a:r>
            <a:r>
              <a:rPr lang="en-GB" dirty="0" smtClean="0"/>
              <a:t>his training ?</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dirty="0"/>
              <a:t>Goal is to discuss how to apply </a:t>
            </a:r>
            <a:r>
              <a:rPr lang="en-GB" dirty="0" err="1" smtClean="0"/>
              <a:t>OpenSAMM</a:t>
            </a:r>
            <a:r>
              <a:rPr lang="en-GB" dirty="0" smtClean="0"/>
              <a:t> </a:t>
            </a:r>
            <a:r>
              <a:rPr lang="en-GB" dirty="0"/>
              <a:t>in practice</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a:t>Looking into different </a:t>
            </a:r>
            <a:r>
              <a:rPr lang="en-GB" dirty="0" smtClean="0"/>
              <a:t>parts </a:t>
            </a:r>
            <a:r>
              <a:rPr lang="en-GB" dirty="0"/>
              <a:t>from a practical perspective</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a:t>Based on the case of your own company</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a:t>Discussing some of the challenges that you might face</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a:t>Open interaction session</a:t>
            </a:r>
          </a:p>
          <a:p>
            <a:pPr marL="546100" indent="-342900">
              <a:buFont typeface="Arial" panose="020B0604020202020204" pitchFamily="34" charset="0"/>
              <a:buChar char="•"/>
            </a:pPr>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55246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What’s your Company Maturity ?</a:t>
            </a:r>
            <a:endParaRPr lang="en-GB" dirty="0"/>
          </a:p>
        </p:txBody>
      </p:sp>
      <p:sp>
        <p:nvSpPr>
          <p:cNvPr id="7" name="Content Placeholder 6"/>
          <p:cNvSpPr>
            <a:spLocks noGrp="1"/>
          </p:cNvSpPr>
          <p:nvPr>
            <p:ph type="body" idx="1"/>
          </p:nvPr>
        </p:nvSpPr>
        <p:spPr/>
        <p:txBody>
          <a:bodyPr/>
          <a:lstStyle/>
          <a:p>
            <a:pPr>
              <a:buFont typeface="Arial" pitchFamily="34" charset="0"/>
              <a:buChar char="•"/>
            </a:pPr>
            <a:r>
              <a:rPr lang="en-GB" sz="2800" dirty="0" smtClean="0"/>
              <a:t>In terms of IT </a:t>
            </a:r>
            <a:r>
              <a:rPr lang="en-GB" sz="2800" b="1" dirty="0" smtClean="0"/>
              <a:t>strategy</a:t>
            </a:r>
            <a:r>
              <a:rPr lang="en-GB" sz="2800" dirty="0" smtClean="0"/>
              <a:t> and application </a:t>
            </a:r>
            <a:r>
              <a:rPr lang="en-GB" sz="2800" b="1" dirty="0" smtClean="0"/>
              <a:t>landscape</a:t>
            </a:r>
          </a:p>
          <a:p>
            <a:pPr>
              <a:buFont typeface="Arial" pitchFamily="34" charset="0"/>
              <a:buChar char="•"/>
            </a:pPr>
            <a:r>
              <a:rPr lang="en-GB" sz="2800" dirty="0" smtClean="0"/>
              <a:t>In terms of software </a:t>
            </a:r>
            <a:r>
              <a:rPr lang="en-GB" sz="2800" b="1" dirty="0" smtClean="0"/>
              <a:t>Development</a:t>
            </a:r>
            <a:r>
              <a:rPr lang="en-GB" sz="2800" dirty="0" smtClean="0"/>
              <a:t> practices</a:t>
            </a:r>
          </a:p>
          <a:p>
            <a:pPr lvl="2">
              <a:buFont typeface="Arial" pitchFamily="34" charset="0"/>
              <a:buChar char="•"/>
            </a:pPr>
            <a:r>
              <a:rPr lang="en-GB" sz="2000" dirty="0" smtClean="0"/>
              <a:t>Analysis, Design, Implementation, Testing, Release, Maintenance</a:t>
            </a:r>
          </a:p>
          <a:p>
            <a:pPr>
              <a:buFont typeface="Arial" pitchFamily="34" charset="0"/>
              <a:buChar char="•"/>
            </a:pPr>
            <a:r>
              <a:rPr lang="en-GB" sz="2800" dirty="0" smtClean="0"/>
              <a:t>In terms of  </a:t>
            </a:r>
            <a:r>
              <a:rPr lang="en-GB" sz="2800" b="1" dirty="0" smtClean="0"/>
              <a:t>ITSM</a:t>
            </a:r>
            <a:r>
              <a:rPr lang="en-GB" sz="2800" dirty="0" smtClean="0"/>
              <a:t> practices</a:t>
            </a:r>
          </a:p>
          <a:p>
            <a:pPr lvl="2">
              <a:buFont typeface="Arial" pitchFamily="34" charset="0"/>
              <a:buChar char="•"/>
            </a:pPr>
            <a:r>
              <a:rPr lang="en-GB" sz="2000" dirty="0" smtClean="0"/>
              <a:t>Configuration, Change, Release, Vulnerability -</a:t>
            </a:r>
            <a:r>
              <a:rPr lang="en-GB" sz="2000" dirty="0" err="1" smtClean="0"/>
              <a:t>Mngt</a:t>
            </a:r>
            <a:r>
              <a:rPr lang="en-GB" sz="2000" dirty="0" smtClean="0"/>
              <a:t>.</a:t>
            </a:r>
          </a:p>
          <a:p>
            <a:pPr lvl="1">
              <a:buFont typeface="Arial" pitchFamily="34" charset="0"/>
              <a:buChar char="•"/>
            </a:pPr>
            <a:endParaRPr lang="en-GB" sz="2400" dirty="0" smtClean="0"/>
          </a:p>
          <a:p>
            <a:pPr lvl="2">
              <a:buFont typeface="Arial" pitchFamily="34" charset="0"/>
              <a:buChar char="•"/>
            </a:pPr>
            <a:endParaRPr lang="en-GB" sz="2000" dirty="0" smtClean="0"/>
          </a:p>
          <a:p>
            <a:pPr>
              <a:buFont typeface="Arial" pitchFamily="34" charset="0"/>
              <a:buChar char="•"/>
            </a:pPr>
            <a:endParaRPr lang="en-GB" sz="2800" dirty="0"/>
          </a:p>
        </p:txBody>
      </p:sp>
      <p:sp>
        <p:nvSpPr>
          <p:cNvPr id="9" name="TextBox 8"/>
          <p:cNvSpPr txBox="1"/>
          <p:nvPr/>
        </p:nvSpPr>
        <p:spPr>
          <a:xfrm>
            <a:off x="5486400" y="3843976"/>
            <a:ext cx="914400" cy="914400"/>
          </a:xfrm>
          <a:prstGeom prst="rect">
            <a:avLst/>
          </a:prstGeom>
          <a:noFill/>
        </p:spPr>
        <p:txBody>
          <a:bodyPr vert="horz" wrap="none" lIns="0" tIns="0" rIns="0" bIns="0" rtlCol="0">
            <a:noAutofit/>
          </a:bodyPr>
          <a:lstStyle/>
          <a:p>
            <a:pPr>
              <a:buFontTx/>
              <a:buNone/>
            </a:pPr>
            <a:r>
              <a:rPr lang="en-GB" sz="2800" b="1" dirty="0" smtClean="0">
                <a:solidFill>
                  <a:srgbClr val="000000"/>
                </a:solidFill>
              </a:rPr>
              <a:t>Feasibility</a:t>
            </a:r>
          </a:p>
          <a:p>
            <a:pPr>
              <a:buFontTx/>
              <a:buNone/>
            </a:pPr>
            <a:r>
              <a:rPr lang="en-GB" sz="2800" b="1" dirty="0" smtClean="0">
                <a:solidFill>
                  <a:srgbClr val="000000"/>
                </a:solidFill>
              </a:rPr>
              <a:t>SDLC</a:t>
            </a:r>
          </a:p>
          <a:p>
            <a:pPr>
              <a:buFontTx/>
              <a:buNone/>
            </a:pPr>
            <a:r>
              <a:rPr lang="en-GB" sz="2800" b="1" dirty="0" smtClean="0">
                <a:solidFill>
                  <a:srgbClr val="000000"/>
                </a:solidFill>
              </a:rPr>
              <a:t>Program</a:t>
            </a:r>
          </a:p>
        </p:txBody>
      </p:sp>
      <p:sp>
        <p:nvSpPr>
          <p:cNvPr id="8" name="TextBox 7"/>
          <p:cNvSpPr txBox="1"/>
          <p:nvPr/>
        </p:nvSpPr>
        <p:spPr>
          <a:xfrm>
            <a:off x="1446628" y="3843976"/>
            <a:ext cx="914400" cy="914400"/>
          </a:xfrm>
          <a:prstGeom prst="rect">
            <a:avLst/>
          </a:prstGeom>
          <a:noFill/>
        </p:spPr>
        <p:txBody>
          <a:bodyPr vert="horz" wrap="none" lIns="0" tIns="0" rIns="0" bIns="0" rtlCol="0">
            <a:noAutofit/>
          </a:bodyPr>
          <a:lstStyle/>
          <a:p>
            <a:pPr>
              <a:buFontTx/>
              <a:buNone/>
            </a:pPr>
            <a:r>
              <a:rPr lang="en-GB" sz="2800" b="1" dirty="0" smtClean="0">
                <a:solidFill>
                  <a:srgbClr val="000000"/>
                </a:solidFill>
              </a:rPr>
              <a:t>Company</a:t>
            </a:r>
          </a:p>
          <a:p>
            <a:pPr>
              <a:buFontTx/>
              <a:buNone/>
            </a:pPr>
            <a:r>
              <a:rPr lang="en-GB" sz="2800" b="1" dirty="0" smtClean="0">
                <a:solidFill>
                  <a:srgbClr val="000000"/>
                </a:solidFill>
              </a:rPr>
              <a:t>Maturity</a:t>
            </a:r>
          </a:p>
        </p:txBody>
      </p:sp>
      <p:sp>
        <p:nvSpPr>
          <p:cNvPr id="14" name="TextBox 13"/>
          <p:cNvSpPr txBox="1"/>
          <p:nvPr/>
        </p:nvSpPr>
        <p:spPr>
          <a:xfrm>
            <a:off x="4121833" y="3843976"/>
            <a:ext cx="914400" cy="914400"/>
          </a:xfrm>
          <a:prstGeom prst="rect">
            <a:avLst/>
          </a:prstGeom>
          <a:noFill/>
        </p:spPr>
        <p:txBody>
          <a:bodyPr vert="horz" wrap="none" lIns="0" tIns="0" rIns="0" bIns="0" rtlCol="0">
            <a:noAutofit/>
          </a:bodyPr>
          <a:lstStyle/>
          <a:p>
            <a:pPr>
              <a:buFontTx/>
              <a:buNone/>
            </a:pPr>
            <a:r>
              <a:rPr lang="en-GB" sz="4800" b="1" dirty="0" smtClean="0">
                <a:solidFill>
                  <a:srgbClr val="000000"/>
                </a:solidFill>
              </a:rPr>
              <a:t>≈</a:t>
            </a:r>
            <a:endParaRPr lang="en-GB" sz="3600" b="1" dirty="0" smtClean="0">
              <a:solidFill>
                <a:srgbClr val="000000"/>
              </a:solidFill>
            </a:endParaRP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0406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Complicating factors, anyone ?</a:t>
            </a:r>
            <a:endParaRPr lang="en-GB" dirty="0"/>
          </a:p>
        </p:txBody>
      </p:sp>
      <p:sp>
        <p:nvSpPr>
          <p:cNvPr id="3" name="Content Placeholder 2"/>
          <p:cNvSpPr>
            <a:spLocks noGrp="1"/>
          </p:cNvSpPr>
          <p:nvPr>
            <p:ph type="body" idx="1"/>
          </p:nvPr>
        </p:nvSpPr>
        <p:spPr/>
        <p:txBody>
          <a:bodyPr/>
          <a:lstStyle/>
          <a:p>
            <a:pPr>
              <a:buFont typeface="Arial" pitchFamily="34" charset="0"/>
              <a:buChar char="•"/>
            </a:pPr>
            <a:r>
              <a:rPr lang="en-GB" sz="2400" dirty="0" smtClean="0"/>
              <a:t>Different development teams</a:t>
            </a:r>
          </a:p>
          <a:p>
            <a:pPr>
              <a:buFont typeface="Arial" pitchFamily="34" charset="0"/>
              <a:buChar char="•"/>
            </a:pPr>
            <a:endParaRPr lang="en-GB" sz="2400" dirty="0" smtClean="0"/>
          </a:p>
          <a:p>
            <a:pPr>
              <a:buFont typeface="Arial" pitchFamily="34" charset="0"/>
              <a:buChar char="•"/>
            </a:pPr>
            <a:r>
              <a:rPr lang="en-GB" sz="2400" dirty="0" smtClean="0"/>
              <a:t>Different technology stacks</a:t>
            </a:r>
          </a:p>
          <a:p>
            <a:pPr>
              <a:buFont typeface="Arial" pitchFamily="34" charset="0"/>
              <a:buChar char="•"/>
            </a:pPr>
            <a:endParaRPr lang="en-GB" sz="2400" dirty="0" smtClean="0"/>
          </a:p>
          <a:p>
            <a:pPr>
              <a:buFont typeface="Arial" pitchFamily="34" charset="0"/>
              <a:buChar char="•"/>
            </a:pPr>
            <a:r>
              <a:rPr lang="en-GB" sz="2400" dirty="0" smtClean="0"/>
              <a:t>Business-IT alignment issues</a:t>
            </a:r>
          </a:p>
          <a:p>
            <a:pPr>
              <a:buFont typeface="Arial" pitchFamily="34" charset="0"/>
              <a:buChar char="•"/>
            </a:pPr>
            <a:endParaRPr lang="en-GB" sz="2400" dirty="0" smtClean="0"/>
          </a:p>
          <a:p>
            <a:pPr>
              <a:buFont typeface="Arial" pitchFamily="34" charset="0"/>
              <a:buChar char="•"/>
            </a:pPr>
            <a:r>
              <a:rPr lang="en-GB" sz="2400" dirty="0" smtClean="0"/>
              <a:t>Outsourced development </a:t>
            </a:r>
          </a:p>
          <a:p>
            <a:pPr>
              <a:buFont typeface="Arial" pitchFamily="34" charset="0"/>
              <a:buChar char="•"/>
            </a:pPr>
            <a:endParaRPr lang="en-GB" sz="2400" dirty="0" smtClean="0"/>
          </a:p>
          <a:p>
            <a:pPr>
              <a:buFont typeface="Arial" pitchFamily="34" charset="0"/>
              <a:buChar char="•"/>
            </a:pPr>
            <a:r>
              <a:rPr lang="en-GB" sz="2400" dirty="0" smtClean="0"/>
              <a:t>...</a:t>
            </a:r>
            <a:endParaRPr lang="en-GB" sz="2400" dirty="0"/>
          </a:p>
        </p:txBody>
      </p:sp>
      <p:pic>
        <p:nvPicPr>
          <p:cNvPr id="27650" name="Picture 2" descr="http://www.ideachampions.com/weblogs/puzzled.jpg"/>
          <p:cNvPicPr>
            <a:picLocks noChangeAspect="1" noChangeArrowheads="1"/>
          </p:cNvPicPr>
          <p:nvPr/>
        </p:nvPicPr>
        <p:blipFill>
          <a:blip r:embed="rId2" cstate="print"/>
          <a:srcRect/>
          <a:stretch>
            <a:fillRect/>
          </a:stretch>
        </p:blipFill>
        <p:spPr bwMode="auto">
          <a:xfrm>
            <a:off x="5334000" y="1259780"/>
            <a:ext cx="3381375" cy="4302820"/>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28415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Typical Approach</a:t>
            </a:r>
            <a:endParaRPr lang="en-GB" dirty="0"/>
          </a:p>
        </p:txBody>
      </p:sp>
      <p:sp>
        <p:nvSpPr>
          <p:cNvPr id="3" name="Text Placeholder 2"/>
          <p:cNvSpPr>
            <a:spLocks noGrp="1"/>
          </p:cNvSpPr>
          <p:nvPr>
            <p:ph type="body" idx="1"/>
          </p:nvPr>
        </p:nvSpPr>
        <p:spPr/>
        <p:txBody>
          <a:bodyPr/>
          <a:lstStyle/>
          <a:p>
            <a:endParaRPr lang="en-GB"/>
          </a:p>
        </p:txBody>
      </p:sp>
      <p:graphicFrame>
        <p:nvGraphicFramePr>
          <p:cNvPr id="7" name="Content Placeholder 6"/>
          <p:cNvGraphicFramePr>
            <a:graphicFrameLocks noGrp="1"/>
          </p:cNvGraphicFramePr>
          <p:nvPr>
            <p:ph sz="quarter" idx="4294967295"/>
            <p:extLst>
              <p:ext uri="{D42A27DB-BD31-4B8C-83A1-F6EECF244321}">
                <p14:modId xmlns:p14="http://schemas.microsoft.com/office/powerpoint/2010/main" val="2929638599"/>
              </p:ext>
            </p:extLst>
          </p:nvPr>
        </p:nvGraphicFramePr>
        <p:xfrm>
          <a:off x="533400" y="1232096"/>
          <a:ext cx="80772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www.pdca-security.com/images/315_PDCA_Only.jpg"/>
          <p:cNvPicPr>
            <a:picLocks noChangeAspect="1" noChangeArrowheads="1"/>
          </p:cNvPicPr>
          <p:nvPr/>
        </p:nvPicPr>
        <p:blipFill>
          <a:blip r:embed="rId7" cstate="print"/>
          <a:srcRect/>
          <a:stretch>
            <a:fillRect/>
          </a:stretch>
        </p:blipFill>
        <p:spPr bwMode="auto">
          <a:xfrm flipV="1">
            <a:off x="8050969" y="3768916"/>
            <a:ext cx="714375" cy="691696"/>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95154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6781800" y="4290181"/>
            <a:ext cx="2209800" cy="203441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GB" dirty="0" smtClean="0"/>
              <a:t>As-Is</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Maturity Evaluation (in your favourite model)</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Depending on (your knowledge of) the organisation, you might be able to do this on your own</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If not, interviews with different stakeholders will be necessary</a:t>
            </a:r>
          </a:p>
          <a:p>
            <a:pPr marL="127000" indent="0">
              <a:buNone/>
            </a:pPr>
            <a:r>
              <a:rPr lang="en-GB" dirty="0" smtClean="0"/>
              <a:t>	Analyst, Architect, Tech Lead, QA, Ops, Governance</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Discuss outcome with the stakeholders and </a:t>
            </a:r>
            <a:br>
              <a:rPr lang="en-GB" dirty="0" smtClean="0"/>
            </a:br>
            <a:r>
              <a:rPr lang="en-GB" dirty="0" smtClean="0"/>
              <a:t>present findings to the project advisory board</a:t>
            </a:r>
            <a:endParaRPr lang="en-GB" dirty="0"/>
          </a:p>
        </p:txBody>
      </p:sp>
      <p:graphicFrame>
        <p:nvGraphicFramePr>
          <p:cNvPr id="10" name="Content Placeholder 6"/>
          <p:cNvGraphicFramePr>
            <a:graphicFrameLocks/>
          </p:cNvGraphicFramePr>
          <p:nvPr/>
        </p:nvGraphicFramePr>
        <p:xfrm>
          <a:off x="5791200" y="381000"/>
          <a:ext cx="2971800" cy="121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860540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http://www.mirrorin.co.uk/images/products/rifle-scope-cross-hairs-sticker_2_large.png"/>
          <p:cNvPicPr>
            <a:picLocks noChangeAspect="1" noChangeArrowheads="1"/>
          </p:cNvPicPr>
          <p:nvPr/>
        </p:nvPicPr>
        <p:blipFill>
          <a:blip r:embed="rId2" cstate="print">
            <a:duotone>
              <a:schemeClr val="bg2">
                <a:shade val="45000"/>
                <a:satMod val="135000"/>
              </a:schemeClr>
              <a:prstClr val="white"/>
            </a:duotone>
          </a:blip>
          <a:srcRect/>
          <a:stretch>
            <a:fillRect/>
          </a:stretch>
        </p:blipFill>
        <p:spPr bwMode="auto">
          <a:xfrm>
            <a:off x="6246876" y="1219200"/>
            <a:ext cx="2590800" cy="2590800"/>
          </a:xfrm>
          <a:prstGeom prst="rect">
            <a:avLst/>
          </a:prstGeom>
          <a:noFill/>
        </p:spPr>
      </p:pic>
      <p:sp>
        <p:nvSpPr>
          <p:cNvPr id="2" name="Title 1"/>
          <p:cNvSpPr>
            <a:spLocks noGrp="1"/>
          </p:cNvSpPr>
          <p:nvPr>
            <p:ph type="title"/>
          </p:nvPr>
        </p:nvSpPr>
        <p:spPr/>
        <p:txBody>
          <a:bodyPr/>
          <a:lstStyle/>
          <a:p>
            <a:r>
              <a:rPr lang="en-GB" dirty="0" smtClean="0"/>
              <a:t>Scoping</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For large companies, teams will perform differently</a:t>
            </a:r>
          </a:p>
          <a:p>
            <a:pPr marL="127000" indent="0">
              <a:buNone/>
            </a:pPr>
            <a:r>
              <a:rPr lang="en-GB" dirty="0" smtClean="0"/>
              <a:t>	=&gt; difficult to come up with a single result</a:t>
            </a:r>
          </a:p>
          <a:p>
            <a:endParaRPr lang="en-GB" dirty="0" smtClean="0"/>
          </a:p>
          <a:p>
            <a:pPr marL="469900" indent="-342900">
              <a:buFont typeface="Arial" panose="020B0604020202020204" pitchFamily="34" charset="0"/>
              <a:buChar char="•"/>
            </a:pPr>
            <a:r>
              <a:rPr lang="en-GB" dirty="0" smtClean="0"/>
              <a:t>Consider </a:t>
            </a:r>
          </a:p>
          <a:p>
            <a:pPr lvl="1">
              <a:buFont typeface="Arial" pitchFamily="34" charset="0"/>
              <a:buChar char="•"/>
            </a:pPr>
            <a:r>
              <a:rPr lang="en-GB" sz="2000" dirty="0" smtClean="0"/>
              <a:t>Reducing the scope to a single, uniform unit</a:t>
            </a:r>
          </a:p>
          <a:p>
            <a:pPr lvl="1">
              <a:buFont typeface="Arial" pitchFamily="34" charset="0"/>
              <a:buChar char="•"/>
            </a:pPr>
            <a:r>
              <a:rPr lang="en-GB" sz="2000" dirty="0" smtClean="0"/>
              <a:t>splitting the assessment into different organizational subunits</a:t>
            </a:r>
          </a:p>
          <a:p>
            <a:endParaRPr lang="en-GB" dirty="0" smtClean="0"/>
          </a:p>
          <a:p>
            <a:pPr marL="469900" indent="-342900">
              <a:buFont typeface="Arial" panose="020B0604020202020204" pitchFamily="34" charset="0"/>
              <a:buChar char="•"/>
            </a:pPr>
            <a:r>
              <a:rPr lang="en-GB" dirty="0" smtClean="0"/>
              <a:t>Splitting might be awkward at first, but can be helpful later on for motivational purposes</a:t>
            </a:r>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38778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Exercises</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a:t>
            </a:r>
            <a:r>
              <a:rPr lang="en-GB" sz="2400" dirty="0" err="1" smtClean="0"/>
              <a:t>OpenSAMM</a:t>
            </a:r>
            <a:r>
              <a:rPr lang="en-GB" sz="2400" dirty="0" smtClean="0"/>
              <a:t>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 specific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distributed sheets and questionnaires</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187777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To-Be</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Identify the targets for your company</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Define staged roadmap and  overall planning</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Define application migration strategy</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Gradual improvements work better than big bang</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Have this validated by the project advisory board</a:t>
            </a:r>
          </a:p>
          <a:p>
            <a:pPr marL="469900" indent="-342900">
              <a:buFont typeface="Arial" panose="020B0604020202020204" pitchFamily="34" charset="0"/>
              <a:buChar char="•"/>
            </a:pPr>
            <a:endParaRPr lang="en-GB" sz="2400" dirty="0" smtClean="0"/>
          </a:p>
        </p:txBody>
      </p:sp>
      <p:graphicFrame>
        <p:nvGraphicFramePr>
          <p:cNvPr id="8" name="Content Placeholder 6"/>
          <p:cNvGraphicFramePr>
            <a:graphicFrameLocks/>
          </p:cNvGraphicFramePr>
          <p:nvPr/>
        </p:nvGraphicFramePr>
        <p:xfrm>
          <a:off x="5791200" y="381000"/>
          <a:ext cx="2971800" cy="121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42503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lstStyle/>
          <a:p>
            <a:r>
              <a:rPr lang="en-GB" dirty="0" smtClean="0">
                <a:ea typeface="ＭＳ Ｐゴシック" charset="-128"/>
              </a:rPr>
              <a:t>Staged Roadmap</a:t>
            </a:r>
          </a:p>
        </p:txBody>
      </p:sp>
      <p:graphicFrame>
        <p:nvGraphicFramePr>
          <p:cNvPr id="204883" name="Group 83"/>
          <p:cNvGraphicFramePr>
            <a:graphicFrameLocks noGrp="1"/>
          </p:cNvGraphicFramePr>
          <p:nvPr>
            <p:extLst>
              <p:ext uri="{D42A27DB-BD31-4B8C-83A1-F6EECF244321}">
                <p14:modId xmlns:p14="http://schemas.microsoft.com/office/powerpoint/2010/main" val="3272038767"/>
              </p:ext>
            </p:extLst>
          </p:nvPr>
        </p:nvGraphicFramePr>
        <p:xfrm>
          <a:off x="2071102" y="793506"/>
          <a:ext cx="4748212" cy="5524500"/>
        </p:xfrm>
        <a:graphic>
          <a:graphicData uri="http://schemas.openxmlformats.org/drawingml/2006/table">
            <a:tbl>
              <a:tblPr/>
              <a:tblGrid>
                <a:gridCol w="1830387"/>
                <a:gridCol w="793750"/>
                <a:gridCol w="709613"/>
                <a:gridCol w="706437"/>
                <a:gridCol w="708025"/>
              </a:tblGrid>
              <a:tr h="285750">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0" i="0" u="none" strike="noStrike" cap="none" normalizeH="0" baseline="0" dirty="0" smtClean="0">
                          <a:ln>
                            <a:noFill/>
                          </a:ln>
                          <a:solidFill>
                            <a:schemeClr val="tx1"/>
                          </a:solidFill>
                          <a:effectLst/>
                          <a:latin typeface="Trebuchet MS" pitchFamily="34" charset="0"/>
                          <a:ea typeface="Times New Roman" pitchFamily="18" charset="0"/>
                          <a:cs typeface="Arial" charset="0"/>
                        </a:rPr>
                        <a:t>Security Practices/Phase</a:t>
                      </a:r>
                      <a:endParaRPr kumimoji="0" lang="nl-BE" sz="1400" b="1" i="0" u="none" strike="noStrike" cap="none" normalizeH="0" baseline="0" dirty="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0" i="0" u="none" strike="noStrike" cap="none" normalizeH="0" baseline="0" smtClean="0">
                          <a:ln>
                            <a:noFill/>
                          </a:ln>
                          <a:solidFill>
                            <a:schemeClr val="tx1"/>
                          </a:solidFill>
                          <a:effectLst/>
                          <a:latin typeface="Trebuchet MS" pitchFamily="34" charset="0"/>
                          <a:ea typeface="Times New Roman" pitchFamily="18" charset="0"/>
                          <a:cs typeface="Arial" charset="0"/>
                        </a:rPr>
                        <a:t>Start</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0" i="0" u="none" strike="noStrike" cap="none" normalizeH="0" baseline="0" smtClean="0">
                          <a:ln>
                            <a:noFill/>
                          </a:ln>
                          <a:solidFill>
                            <a:schemeClr val="tx1"/>
                          </a:solidFill>
                          <a:effectLst/>
                          <a:latin typeface="Trebuchet MS" pitchFamily="34" charset="0"/>
                          <a:ea typeface="Times New Roman" pitchFamily="18" charset="0"/>
                          <a:cs typeface="Arial" charset="0"/>
                        </a:rPr>
                        <a:t>One</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0" i="0" u="none" strike="noStrike" cap="none" normalizeH="0" baseline="0" smtClean="0">
                          <a:ln>
                            <a:noFill/>
                          </a:ln>
                          <a:solidFill>
                            <a:schemeClr val="tx1"/>
                          </a:solidFill>
                          <a:effectLst/>
                          <a:latin typeface="Trebuchet MS" pitchFamily="34" charset="0"/>
                          <a:ea typeface="Times New Roman" pitchFamily="18" charset="0"/>
                          <a:cs typeface="Arial" charset="0"/>
                        </a:rPr>
                        <a:t>Two</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0" i="0" u="none" strike="noStrike" cap="none" normalizeH="0" baseline="0" smtClean="0">
                          <a:ln>
                            <a:noFill/>
                          </a:ln>
                          <a:solidFill>
                            <a:schemeClr val="tx1"/>
                          </a:solidFill>
                          <a:effectLst/>
                          <a:latin typeface="Trebuchet MS" pitchFamily="34" charset="0"/>
                          <a:ea typeface="Times New Roman" pitchFamily="18" charset="0"/>
                          <a:cs typeface="Arial" charset="0"/>
                        </a:rPr>
                        <a:t>Three</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66"/>
                          </a:solidFill>
                          <a:effectLst/>
                          <a:latin typeface="Trebuchet MS" pitchFamily="34" charset="0"/>
                          <a:ea typeface="Times New Roman" pitchFamily="18" charset="0"/>
                          <a:cs typeface="Arial" charset="0"/>
                        </a:rPr>
                        <a:t>Strategy &amp; metrics</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66"/>
                          </a:solidFill>
                          <a:effectLst/>
                          <a:latin typeface="Trebuchet MS" pitchFamily="34" charset="0"/>
                          <a:ea typeface="Times New Roman" pitchFamily="18" charset="0"/>
                          <a:cs typeface="Arial" charset="0"/>
                        </a:rPr>
                        <a:t>Policy &amp; Compliance</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66"/>
                          </a:solidFill>
                          <a:effectLst/>
                          <a:latin typeface="Trebuchet MS" pitchFamily="34" charset="0"/>
                          <a:ea typeface="Times New Roman" pitchFamily="18" charset="0"/>
                          <a:cs typeface="Arial" charset="0"/>
                        </a:rPr>
                        <a:t>Education &amp; Guidance</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993300"/>
                          </a:solidFill>
                          <a:effectLst/>
                          <a:latin typeface="Trebuchet MS" pitchFamily="34" charset="0"/>
                          <a:ea typeface="Times New Roman" pitchFamily="18" charset="0"/>
                          <a:cs typeface="Arial" charset="0"/>
                        </a:rPr>
                        <a:t>Threat Assessment</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CC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993300"/>
                          </a:solidFill>
                          <a:effectLst/>
                          <a:latin typeface="Trebuchet MS" pitchFamily="34" charset="0"/>
                          <a:ea typeface="Times New Roman" pitchFamily="18" charset="0"/>
                          <a:cs typeface="Arial" charset="0"/>
                        </a:rPr>
                        <a:t>Security Requirements</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solidFill>
                      <a:srgbClr val="FFFF00"/>
                    </a:solid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993300"/>
                          </a:solidFill>
                          <a:effectLst/>
                          <a:latin typeface="Trebuchet MS" pitchFamily="34" charset="0"/>
                          <a:ea typeface="Times New Roman" pitchFamily="18" charset="0"/>
                          <a:cs typeface="Arial" charset="0"/>
                        </a:rPr>
                        <a:t>Secure Architecture</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00"/>
                          </a:solidFill>
                          <a:effectLst/>
                          <a:latin typeface="Trebuchet MS" pitchFamily="34" charset="0"/>
                          <a:ea typeface="Times New Roman" pitchFamily="18" charset="0"/>
                          <a:cs typeface="Arial" charset="0"/>
                        </a:rPr>
                        <a:t>Design Review</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00"/>
                          </a:solidFill>
                          <a:effectLst/>
                          <a:latin typeface="Trebuchet MS" pitchFamily="34" charset="0"/>
                          <a:ea typeface="Times New Roman" pitchFamily="18" charset="0"/>
                          <a:cs typeface="Arial" charset="0"/>
                        </a:rPr>
                        <a:t>Code Review</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solidFill>
                      <a:srgbClr val="FFFF00"/>
                    </a:solid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003300"/>
                          </a:solidFill>
                          <a:effectLst/>
                          <a:latin typeface="Trebuchet MS" pitchFamily="34" charset="0"/>
                          <a:ea typeface="Times New Roman" pitchFamily="18" charset="0"/>
                          <a:cs typeface="Arial" charset="0"/>
                        </a:rPr>
                        <a:t>Security Testing</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800000"/>
                          </a:solidFill>
                          <a:effectLst/>
                          <a:latin typeface="Trebuchet MS" pitchFamily="34" charset="0"/>
                          <a:ea typeface="Times New Roman" pitchFamily="18" charset="0"/>
                          <a:cs typeface="Arial" charset="0"/>
                        </a:rPr>
                        <a:t>Vulnerability Management</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274638">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800000"/>
                          </a:solidFill>
                          <a:effectLst/>
                          <a:latin typeface="Trebuchet MS" pitchFamily="34" charset="0"/>
                          <a:ea typeface="Times New Roman" pitchFamily="18" charset="0"/>
                          <a:cs typeface="Arial" charset="0"/>
                        </a:rPr>
                        <a:t>Environment Hardening</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2,5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a:noFill/>
                    </a:lnB>
                    <a:lnTlToBr>
                      <a:noFill/>
                    </a:lnTlToBr>
                    <a:lnBlToTr>
                      <a:noFill/>
                    </a:lnBlToTr>
                    <a:noFill/>
                  </a:tcPr>
                </a:tc>
              </a:tr>
              <a:tr h="285750">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rgbClr val="800000"/>
                          </a:solidFill>
                          <a:effectLst/>
                          <a:latin typeface="Trebuchet MS" pitchFamily="34" charset="0"/>
                          <a:ea typeface="Times New Roman" pitchFamily="18" charset="0"/>
                          <a:cs typeface="Arial" charset="0"/>
                        </a:rPr>
                        <a:t>Operational Enablement</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0,5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1,5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3</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CC00"/>
                    </a:solidFill>
                  </a:tcPr>
                </a:tc>
              </a:tr>
              <a:tr h="285750">
                <a:tc>
                  <a:txBody>
                    <a:bodyPr/>
                    <a:lstStyle/>
                    <a:p>
                      <a:pPr marL="0" marR="0" lvl="0" indent="0" algn="l" defTabSz="914400" rtl="0" eaLnBrk="0" fontAlgn="base" latinLnBrk="0" hangingPunct="0">
                        <a:lnSpc>
                          <a:spcPts val="2900"/>
                        </a:lnSpc>
                        <a:spcBef>
                          <a:spcPct val="0"/>
                        </a:spcBef>
                        <a:spcAft>
                          <a:spcPct val="0"/>
                        </a:spcAft>
                        <a:buClrTx/>
                        <a:buSzTx/>
                        <a:buFontTx/>
                        <a:buNone/>
                        <a:tabLst/>
                      </a:pPr>
                      <a:r>
                        <a:rPr kumimoji="0" lang="nl-NL" sz="1200" b="1" i="1" u="none" strike="noStrike" cap="none" normalizeH="0" baseline="0" dirty="0" smtClean="0">
                          <a:ln>
                            <a:noFill/>
                          </a:ln>
                          <a:solidFill>
                            <a:schemeClr val="tx1"/>
                          </a:solidFill>
                          <a:effectLst/>
                          <a:latin typeface="Trebuchet MS" pitchFamily="34" charset="0"/>
                          <a:ea typeface="Times New Roman" pitchFamily="18" charset="0"/>
                          <a:cs typeface="Arial" charset="0"/>
                        </a:rPr>
                        <a:t>Total Effort per Phase</a:t>
                      </a:r>
                      <a:endParaRPr kumimoji="0" lang="nl-BE" sz="1400" b="1" i="0" u="none" strike="noStrike" cap="none" normalizeH="0" baseline="0" dirty="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ts val="2900"/>
                        </a:lnSpc>
                        <a:spcBef>
                          <a:spcPct val="0"/>
                        </a:spcBef>
                        <a:spcAft>
                          <a:spcPct val="0"/>
                        </a:spcAft>
                        <a:buClrTx/>
                        <a:buSzTx/>
                        <a:buFontTx/>
                        <a:buNone/>
                        <a:tabLst/>
                      </a:pPr>
                      <a:endPar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7,5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smtClean="0">
                          <a:ln>
                            <a:noFill/>
                          </a:ln>
                          <a:solidFill>
                            <a:schemeClr val="tx1"/>
                          </a:solidFill>
                          <a:effectLst/>
                          <a:latin typeface="Trebuchet MS" pitchFamily="34" charset="0"/>
                          <a:ea typeface="Times New Roman" pitchFamily="18" charset="0"/>
                          <a:cs typeface="Arial" charset="0"/>
                        </a:rPr>
                        <a:t>7,5</a:t>
                      </a:r>
                      <a:endParaRPr kumimoji="0" lang="nl-BE" sz="1400" b="1" i="0" u="none" strike="noStrike" cap="none" normalizeH="0" baseline="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0" fontAlgn="base" latinLnBrk="0" hangingPunct="0">
                        <a:lnSpc>
                          <a:spcPts val="2900"/>
                        </a:lnSpc>
                        <a:spcBef>
                          <a:spcPct val="0"/>
                        </a:spcBef>
                        <a:spcAft>
                          <a:spcPct val="0"/>
                        </a:spcAft>
                        <a:buClrTx/>
                        <a:buSzTx/>
                        <a:buFontTx/>
                        <a:buNone/>
                        <a:tabLst/>
                      </a:pPr>
                      <a:r>
                        <a:rPr kumimoji="0" lang="nl-NL" sz="1200" b="1" i="0" u="none" strike="noStrike" cap="none" normalizeH="0" baseline="0" dirty="0" smtClean="0">
                          <a:ln>
                            <a:noFill/>
                          </a:ln>
                          <a:solidFill>
                            <a:schemeClr val="tx1"/>
                          </a:solidFill>
                          <a:effectLst/>
                          <a:latin typeface="Trebuchet MS" pitchFamily="34" charset="0"/>
                          <a:ea typeface="Times New Roman" pitchFamily="18" charset="0"/>
                          <a:cs typeface="Arial" charset="0"/>
                        </a:rPr>
                        <a:t>7,5</a:t>
                      </a:r>
                      <a:endParaRPr kumimoji="0" lang="nl-BE" sz="1400" b="1" i="0" u="none" strike="noStrike" cap="none" normalizeH="0" baseline="0" dirty="0" smtClean="0">
                        <a:ln>
                          <a:noFill/>
                        </a:ln>
                        <a:solidFill>
                          <a:schemeClr val="tx1"/>
                        </a:solidFill>
                        <a:effectLst/>
                        <a:latin typeface="Verdana" pitchFamily="34" charset="0"/>
                        <a:ea typeface="Times New Roman" pitchFamily="18" charset="0"/>
                        <a:cs typeface="Arial" charset="0"/>
                      </a:endParaRPr>
                    </a:p>
                  </a:txBody>
                  <a:tcPr marL="44450" marR="44450" marT="0" marB="0" anchor="b"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572983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Improvement Exercise</a:t>
            </a:r>
            <a:endParaRPr lang="en-GB" dirty="0"/>
          </a:p>
        </p:txBody>
      </p:sp>
      <p:sp>
        <p:nvSpPr>
          <p:cNvPr id="6" name="Content Placeholder 5"/>
          <p:cNvSpPr>
            <a:spLocks noGrp="1"/>
          </p:cNvSpPr>
          <p:nvPr>
            <p:ph type="body" idx="1"/>
          </p:nvPr>
        </p:nvSpPr>
        <p:spPr/>
        <p:txBody>
          <a:bodyPr/>
          <a:lstStyle/>
          <a:p>
            <a:pPr marL="469900" indent="-342900">
              <a:buFont typeface="Arial" panose="020B0604020202020204" pitchFamily="34" charset="0"/>
              <a:buChar char="•"/>
            </a:pPr>
            <a:r>
              <a:rPr lang="en-GB" dirty="0" smtClean="0"/>
              <a:t>Define a target for your company and the phased roadmap </a:t>
            </a:r>
            <a:br>
              <a:rPr lang="en-GB" dirty="0" smtClean="0"/>
            </a:br>
            <a:r>
              <a:rPr lang="en-GB" dirty="0" smtClean="0"/>
              <a:t>to get there</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smtClean="0"/>
              <a:t>Focus on the most urgent/heavy-impact practices first</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smtClean="0"/>
              <a:t>Try balancing the complexity and effort of the different step-ups</a:t>
            </a:r>
            <a:endParaRPr lang="en-GB"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554314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Implementation</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Implementation of dedicated activities according to the plan</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Iterative, Continuous Process</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r>
              <a:rPr lang="en-GB" dirty="0" smtClean="0"/>
              <a:t>Leverage good existing practices </a:t>
            </a:r>
          </a:p>
          <a:p>
            <a:pPr marL="469900" indent="-342900">
              <a:buFont typeface="Arial" panose="020B0604020202020204" pitchFamily="34" charset="0"/>
              <a:buChar char="•"/>
            </a:pPr>
            <a:endParaRPr lang="en-GB" dirty="0" smtClean="0"/>
          </a:p>
          <a:p>
            <a:pPr marL="469900" indent="-342900">
              <a:buFont typeface="Arial" panose="020B0604020202020204" pitchFamily="34" charset="0"/>
              <a:buChar char="•"/>
            </a:pPr>
            <a:endParaRPr lang="en-GB" dirty="0"/>
          </a:p>
        </p:txBody>
      </p:sp>
      <p:graphicFrame>
        <p:nvGraphicFramePr>
          <p:cNvPr id="7" name="Content Placeholder 6"/>
          <p:cNvGraphicFramePr>
            <a:graphicFrameLocks/>
          </p:cNvGraphicFramePr>
          <p:nvPr>
            <p:extLst>
              <p:ext uri="{D42A27DB-BD31-4B8C-83A1-F6EECF244321}">
                <p14:modId xmlns:p14="http://schemas.microsoft.com/office/powerpoint/2010/main" val="3675428827"/>
              </p:ext>
            </p:extLst>
          </p:nvPr>
        </p:nvGraphicFramePr>
        <p:xfrm>
          <a:off x="6030351" y="141849"/>
          <a:ext cx="2971800" cy="1219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6082" name="Picture 2" descr="http://www.pdca-security.com/images/315_PDCA_Only.jpg"/>
          <p:cNvPicPr>
            <a:picLocks noChangeAspect="1" noChangeArrowheads="1"/>
          </p:cNvPicPr>
          <p:nvPr/>
        </p:nvPicPr>
        <p:blipFill>
          <a:blip r:embed="rId7" cstate="print"/>
          <a:srcRect/>
          <a:stretch>
            <a:fillRect/>
          </a:stretch>
        </p:blipFill>
        <p:spPr bwMode="auto">
          <a:xfrm>
            <a:off x="5762625" y="2438400"/>
            <a:ext cx="3000375" cy="2905125"/>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33445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Rules of the House</a:t>
            </a:r>
            <a:endParaRPr lang="en-GB" dirty="0"/>
          </a:p>
        </p:txBody>
      </p:sp>
      <p:sp>
        <p:nvSpPr>
          <p:cNvPr id="5" name="Text Placeholder 4"/>
          <p:cNvSpPr>
            <a:spLocks noGrp="1"/>
          </p:cNvSpPr>
          <p:nvPr>
            <p:ph type="body" idx="1"/>
          </p:nvPr>
        </p:nvSpPr>
        <p:spPr/>
        <p:txBody>
          <a:bodyPr/>
          <a:lstStyle/>
          <a:p>
            <a:r>
              <a:rPr lang="en-GB" dirty="0" smtClean="0"/>
              <a:t>Turn off mobile phones</a:t>
            </a:r>
            <a:endParaRPr lang="en-GB" dirty="0"/>
          </a:p>
          <a:p>
            <a:endParaRPr lang="en-GB" dirty="0"/>
          </a:p>
          <a:p>
            <a:r>
              <a:rPr lang="en-GB" dirty="0" smtClean="0"/>
              <a:t>Interactive training</a:t>
            </a:r>
          </a:p>
          <a:p>
            <a:endParaRPr lang="en-GB" dirty="0"/>
          </a:p>
          <a:p>
            <a:r>
              <a:rPr lang="en-GB" dirty="0" smtClean="0"/>
              <a:t>Specific discussions about company practices don’t leave this room</a:t>
            </a:r>
          </a:p>
          <a:p>
            <a:endParaRPr lang="en-GB" dirty="0"/>
          </a:p>
          <a:p>
            <a:endParaRPr lang="en-GB" dirty="0" smtClean="0"/>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466556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endParaRPr lang="en-GB" sz="6000" b="1" dirty="0" smtClean="0"/>
          </a:p>
          <a:p>
            <a:pPr marL="127000" indent="0" algn="ctr">
              <a:buNone/>
            </a:pPr>
            <a:r>
              <a:rPr lang="en-GB" sz="6000" b="1" i="1" dirty="0" smtClean="0"/>
              <a:t>Governance</a:t>
            </a:r>
            <a:endParaRPr lang="en-GB" sz="6000" b="1" i="1" dirty="0"/>
          </a:p>
          <a:p>
            <a:pPr marL="127000" indent="0" algn="ctr">
              <a:buNone/>
            </a:pPr>
            <a:r>
              <a:rPr lang="en-GB" sz="6000" b="1" dirty="0" smtClean="0"/>
              <a:t>Business Function</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31977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267200" y="76200"/>
            <a:ext cx="4724400" cy="715963"/>
          </a:xfrm>
          <a:prstGeom prst="rect">
            <a:avLst/>
          </a:prstGeom>
        </p:spPr>
        <p:txBody>
          <a:bodyPr/>
          <a:lstStyle/>
          <a:p>
            <a:pPr algn="ctr">
              <a:defRPr/>
            </a:pPr>
            <a:r>
              <a:rPr lang="en-US" sz="3600" dirty="0">
                <a:solidFill>
                  <a:srgbClr val="D9D9D9"/>
                </a:solidFill>
                <a:latin typeface="+mj-lt"/>
                <a:cs typeface="+mj-cs"/>
              </a:rPr>
              <a:t>12 Security Practices</a:t>
            </a:r>
          </a:p>
        </p:txBody>
      </p:sp>
      <p:pic>
        <p:nvPicPr>
          <p:cNvPr id="10243" name="Content Placeholder 3" descr="SAMM-Overview.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1701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0"/>
          <p:cNvSpPr/>
          <p:nvPr/>
        </p:nvSpPr>
        <p:spPr>
          <a:xfrm>
            <a:off x="228600" y="3810000"/>
            <a:ext cx="28194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11811424"/>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Strategy &amp; Metrics</a:t>
            </a:r>
            <a:endParaRPr lang="en-GB" dirty="0"/>
          </a:p>
        </p:txBody>
      </p:sp>
      <p:sp>
        <p:nvSpPr>
          <p:cNvPr id="3" name="Text Placeholder 2"/>
          <p:cNvSpPr>
            <a:spLocks noGrp="1"/>
          </p:cNvSpPr>
          <p:nvPr>
            <p:ph type="body" idx="1"/>
          </p:nvPr>
        </p:nvSpPr>
        <p:spPr/>
        <p:txBody>
          <a:bodyPr/>
          <a:lstStyle/>
          <a:p>
            <a:r>
              <a:rPr lang="en-GB" dirty="0" smtClean="0"/>
              <a:t>Goal is to establish a software assurance framework within an organisation</a:t>
            </a:r>
          </a:p>
          <a:p>
            <a:pPr lvl="1"/>
            <a:r>
              <a:rPr lang="en-GB" sz="2000" dirty="0"/>
              <a:t>	</a:t>
            </a:r>
            <a:r>
              <a:rPr lang="en-GB" sz="2000" dirty="0" smtClean="0"/>
              <a:t>Foundation </a:t>
            </a:r>
            <a:r>
              <a:rPr lang="en-GB" sz="2000" dirty="0"/>
              <a:t>for </a:t>
            </a:r>
            <a:r>
              <a:rPr lang="en-GB" sz="2000" dirty="0" smtClean="0"/>
              <a:t>all other </a:t>
            </a:r>
            <a:r>
              <a:rPr lang="en-GB" sz="2000" dirty="0" err="1" smtClean="0"/>
              <a:t>OpenSAMM</a:t>
            </a:r>
            <a:r>
              <a:rPr lang="en-GB" sz="2000" dirty="0" smtClean="0"/>
              <a:t> practices</a:t>
            </a:r>
            <a:endParaRPr lang="en-GB" sz="2000" dirty="0"/>
          </a:p>
          <a:p>
            <a:endParaRPr lang="en-GB" dirty="0"/>
          </a:p>
          <a:p>
            <a:r>
              <a:rPr lang="en-GB" dirty="0" smtClean="0"/>
              <a:t>Characteristics:</a:t>
            </a:r>
          </a:p>
          <a:p>
            <a:pPr lvl="1"/>
            <a:r>
              <a:rPr lang="en-GB" sz="2000" dirty="0" smtClean="0"/>
              <a:t>	Measurable</a:t>
            </a:r>
            <a:endParaRPr lang="en-GB" sz="2000" dirty="0"/>
          </a:p>
          <a:p>
            <a:pPr lvl="1"/>
            <a:r>
              <a:rPr lang="en-GB" sz="2000" dirty="0" smtClean="0"/>
              <a:t>	Aligned </a:t>
            </a:r>
            <a:r>
              <a:rPr lang="en-GB" sz="2000" dirty="0"/>
              <a:t>with business risk</a:t>
            </a:r>
          </a:p>
          <a:p>
            <a:endParaRPr lang="en-GB" dirty="0" smtClean="0"/>
          </a:p>
          <a:p>
            <a:r>
              <a:rPr lang="en-GB" dirty="0" smtClean="0"/>
              <a:t>Driver for continuous improvement and financial guidance</a:t>
            </a:r>
          </a:p>
          <a:p>
            <a:endParaRPr lang="en-GB" dirty="0"/>
          </a:p>
          <a:p>
            <a:pPr marL="127000" indent="0">
              <a:buNone/>
            </a:pPr>
            <a:r>
              <a:rPr lang="en-GB" dirty="0" smtClean="0"/>
              <a:t>			         VS.</a:t>
            </a:r>
          </a:p>
          <a:p>
            <a:endParaRPr lang="en-GB" dirty="0"/>
          </a:p>
          <a:p>
            <a:endParaRPr lang="en-GB" dirty="0"/>
          </a:p>
          <a:p>
            <a:endParaRPr lang="en-GB" dirty="0"/>
          </a:p>
        </p:txBody>
      </p:sp>
      <p:pic>
        <p:nvPicPr>
          <p:cNvPr id="2051" name="Picture 3" descr="C:\Users\dewinb\Desktop\Organization in Chaos  Photo Series for Obsessive People_files\soup-or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7248" y="4422861"/>
            <a:ext cx="2546252" cy="2179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dewinb\Desktop\Organization in Chaos  Photo Series for Obsessive People_files\soup-uno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080" y="4394851"/>
            <a:ext cx="2578974" cy="220760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873389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Strategy &amp; Metrics</a:t>
            </a:r>
            <a:endParaRPr lang="nl-BE" dirty="0"/>
          </a:p>
        </p:txBody>
      </p:sp>
      <p:sp>
        <p:nvSpPr>
          <p:cNvPr id="5" name="Text Placeholder 4"/>
          <p:cNvSpPr>
            <a:spLocks noGrp="1"/>
          </p:cNvSpPr>
          <p:nvPr>
            <p:ph type="body" idx="1"/>
          </p:nvPr>
        </p:nvSpPr>
        <p:spPr/>
        <p:txBody>
          <a:bodyPr/>
          <a:lstStyle/>
          <a:p>
            <a:endParaRPr lang="en-GB"/>
          </a:p>
        </p:txBody>
      </p:sp>
      <p:pic>
        <p:nvPicPr>
          <p:cNvPr id="9" name="Picture 8"/>
          <p:cNvPicPr>
            <a:picLocks noChangeAspect="1"/>
          </p:cNvPicPr>
          <p:nvPr/>
        </p:nvPicPr>
        <p:blipFill>
          <a:blip r:embed="rId3"/>
          <a:stretch>
            <a:fillRect/>
          </a:stretch>
        </p:blipFill>
        <p:spPr>
          <a:xfrm>
            <a:off x="288766" y="1929216"/>
            <a:ext cx="8618220" cy="3479483"/>
          </a:xfrm>
          <a:prstGeom prst="rect">
            <a:avLst/>
          </a:prstGeom>
          <a:ln>
            <a:solidFill>
              <a:schemeClr val="tx1"/>
            </a:solidFill>
          </a:ln>
          <a:effectLst>
            <a:outerShdw blurRad="292100" dist="139700" dir="2700000" algn="tl" rotWithShape="0">
              <a:srgbClr val="333333">
                <a:alpha val="65000"/>
              </a:srgbClr>
            </a:outerShdw>
          </a:effectLst>
        </p:spPr>
      </p:pic>
      <p:sp>
        <p:nvSpPr>
          <p:cNvPr id="13" name="Footer Placeholder 1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68685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holistichealtharts.com/images/privacypolicy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586" y="3230293"/>
            <a:ext cx="327660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Policy &amp; Compliance</a:t>
            </a:r>
            <a:endParaRPr lang="en-GB" dirty="0"/>
          </a:p>
        </p:txBody>
      </p:sp>
      <p:sp>
        <p:nvSpPr>
          <p:cNvPr id="3" name="Text Placeholder 2"/>
          <p:cNvSpPr>
            <a:spLocks noGrp="1"/>
          </p:cNvSpPr>
          <p:nvPr>
            <p:ph type="body" idx="1"/>
          </p:nvPr>
        </p:nvSpPr>
        <p:spPr/>
        <p:txBody>
          <a:bodyPr/>
          <a:lstStyle/>
          <a:p>
            <a:r>
              <a:rPr lang="en-GB" dirty="0" smtClean="0"/>
              <a:t>Goal is to understand and adhere to legal and regulatory requirements</a:t>
            </a:r>
          </a:p>
          <a:p>
            <a:pPr lvl="1"/>
            <a:r>
              <a:rPr lang="en-GB" sz="2000" dirty="0" smtClean="0"/>
              <a:t>	Typically external in nature	</a:t>
            </a:r>
          </a:p>
          <a:p>
            <a:pPr lvl="1"/>
            <a:r>
              <a:rPr lang="en-GB" sz="2000" dirty="0" smtClean="0"/>
              <a:t>	This </a:t>
            </a:r>
            <a:r>
              <a:rPr lang="en-GB" sz="2000" dirty="0"/>
              <a:t>is often a very informal practice in organisations !</a:t>
            </a:r>
          </a:p>
          <a:p>
            <a:pPr lvl="1"/>
            <a:endParaRPr lang="en-GB" dirty="0"/>
          </a:p>
          <a:p>
            <a:r>
              <a:rPr lang="en-GB" dirty="0" smtClean="0"/>
              <a:t>Characteristics</a:t>
            </a:r>
          </a:p>
          <a:p>
            <a:pPr lvl="1"/>
            <a:r>
              <a:rPr lang="en-GB" sz="2000" dirty="0" smtClean="0"/>
              <a:t>	Organisation-wide vs. project-specific</a:t>
            </a:r>
          </a:p>
          <a:p>
            <a:pPr lvl="1"/>
            <a:r>
              <a:rPr lang="en-GB" sz="2000" dirty="0"/>
              <a:t>	</a:t>
            </a:r>
            <a:r>
              <a:rPr lang="en-GB" sz="2000" dirty="0" smtClean="0"/>
              <a:t>Scope</a:t>
            </a:r>
            <a:endParaRPr lang="en-GB" sz="2000" dirty="0"/>
          </a:p>
          <a:p>
            <a:pPr lvl="1"/>
            <a:endParaRPr lang="en-GB" dirty="0"/>
          </a:p>
          <a:p>
            <a:r>
              <a:rPr lang="en-GB" dirty="0" smtClean="0"/>
              <a:t>Important driver for software security requirements</a:t>
            </a:r>
          </a:p>
          <a:p>
            <a:pPr lvl="1"/>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 &amp; Compliance</a:t>
            </a:r>
            <a:endParaRPr lang="nl-BE" dirty="0"/>
          </a:p>
        </p:txBody>
      </p:sp>
      <p:sp>
        <p:nvSpPr>
          <p:cNvPr id="12" name="Text Placeholder 11"/>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302234" y="1926531"/>
            <a:ext cx="8618220" cy="3454718"/>
          </a:xfrm>
          <a:prstGeom prst="rect">
            <a:avLst/>
          </a:prstGeom>
          <a:ln>
            <a:solidFill>
              <a:schemeClr val="tx1"/>
            </a:solidFill>
          </a:ln>
          <a:effectLst>
            <a:outerShdw blurRad="292100" dist="139700" dir="2700000" algn="tl" rotWithShape="0">
              <a:srgbClr val="333333">
                <a:alpha val="65000"/>
              </a:srgbClr>
            </a:outerShdw>
          </a:effectLst>
        </p:spPr>
      </p:pic>
      <p:sp>
        <p:nvSpPr>
          <p:cNvPr id="13" name="Footer Placeholder 1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56552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lh6.ggpht.com/_7P6NGGcr3jo/S0xASm0H2_I/AAAAAAAABL8/_TWRlJdcPcQ/2057169454_7e6b734624_b%5B13%5D.jpg?imgmax=800"/>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01901" y="1195755"/>
            <a:ext cx="6381725" cy="44696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Education &amp; Guidance</a:t>
            </a:r>
            <a:endParaRPr lang="en-GB" dirty="0"/>
          </a:p>
        </p:txBody>
      </p:sp>
      <p:sp>
        <p:nvSpPr>
          <p:cNvPr id="3" name="Text Placeholder 2"/>
          <p:cNvSpPr>
            <a:spLocks noGrp="1"/>
          </p:cNvSpPr>
          <p:nvPr>
            <p:ph type="body" idx="1"/>
          </p:nvPr>
        </p:nvSpPr>
        <p:spPr/>
        <p:txBody>
          <a:bodyPr/>
          <a:lstStyle/>
          <a:p>
            <a:r>
              <a:rPr lang="en-GB" dirty="0" smtClean="0"/>
              <a:t>Goal is to disseminate security-oriented information to </a:t>
            </a:r>
            <a:r>
              <a:rPr lang="en-GB" i="1" dirty="0" smtClean="0"/>
              <a:t>all</a:t>
            </a:r>
            <a:r>
              <a:rPr lang="en-GB" dirty="0" smtClean="0"/>
              <a:t> stakeholders involved in the software development lifecycle</a:t>
            </a:r>
          </a:p>
          <a:p>
            <a:pPr lvl="1"/>
            <a:r>
              <a:rPr lang="en-GB" sz="2000" dirty="0" smtClean="0"/>
              <a:t>	By </a:t>
            </a:r>
            <a:r>
              <a:rPr lang="en-GB" sz="2000" dirty="0"/>
              <a:t>means of standards, trainings, </a:t>
            </a:r>
            <a:r>
              <a:rPr lang="en-GB" sz="2000" dirty="0" smtClean="0"/>
              <a:t>…</a:t>
            </a:r>
          </a:p>
          <a:p>
            <a:pPr lvl="1"/>
            <a:endParaRPr lang="en-GB" sz="2000" dirty="0"/>
          </a:p>
          <a:p>
            <a:r>
              <a:rPr lang="en-GB" dirty="0" smtClean="0"/>
              <a:t>To be integrated with organisation training curriculum</a:t>
            </a:r>
          </a:p>
          <a:p>
            <a:pPr marL="127000" indent="0">
              <a:buNone/>
            </a:pPr>
            <a:r>
              <a:rPr lang="en-GB" dirty="0" smtClean="0"/>
              <a:t>	A once-of effort is not sufficient</a:t>
            </a:r>
          </a:p>
          <a:p>
            <a:pPr marL="127000" indent="0">
              <a:buNone/>
            </a:pPr>
            <a:r>
              <a:rPr lang="en-GB" dirty="0"/>
              <a:t>	</a:t>
            </a:r>
            <a:r>
              <a:rPr lang="en-GB" dirty="0" smtClean="0"/>
              <a:t>Teach a fisherman to fish</a:t>
            </a:r>
          </a:p>
          <a:p>
            <a:pPr marL="127000" indent="0">
              <a:buNone/>
            </a:pPr>
            <a:endParaRPr lang="en-GB" dirty="0"/>
          </a:p>
          <a:p>
            <a:pPr>
              <a:buFont typeface="+mj-lt"/>
              <a:buAutoNum type="arabicPeriod" startAt="3"/>
            </a:pPr>
            <a:r>
              <a:rPr lang="en-GB" dirty="0" smtClean="0"/>
              <a:t>Technical </a:t>
            </a:r>
            <a:r>
              <a:rPr lang="en-GB" dirty="0"/>
              <a:t>guidelines form the basis for several other practices</a:t>
            </a:r>
          </a:p>
          <a:p>
            <a:pPr marL="127000" indent="0">
              <a:buNone/>
            </a:pPr>
            <a:endParaRPr lang="en-GB" dirty="0"/>
          </a:p>
          <a:p>
            <a:pPr marL="127000" indent="0">
              <a:buNone/>
            </a:pPr>
            <a:endParaRPr lang="en-GB" dirty="0"/>
          </a:p>
          <a:p>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&amp; Guidance</a:t>
            </a:r>
            <a:endParaRPr lang="nl-BE" dirty="0"/>
          </a:p>
        </p:txBody>
      </p:sp>
      <p:sp>
        <p:nvSpPr>
          <p:cNvPr id="3" name="Text Placeholder 2"/>
          <p:cNvSpPr>
            <a:spLocks noGrp="1"/>
          </p:cNvSpPr>
          <p:nvPr>
            <p:ph type="body" idx="1"/>
          </p:nvPr>
        </p:nvSpPr>
        <p:spPr/>
        <p:txBody>
          <a:bodyPr/>
          <a:lstStyle/>
          <a:p>
            <a:endParaRPr lang="en-GB"/>
          </a:p>
        </p:txBody>
      </p:sp>
      <p:pic>
        <p:nvPicPr>
          <p:cNvPr id="6" name="Picture 3"/>
          <p:cNvPicPr>
            <a:picLocks noChangeAspect="1" noChangeArrowheads="1"/>
          </p:cNvPicPr>
          <p:nvPr/>
        </p:nvPicPr>
        <p:blipFill rotWithShape="1">
          <a:blip r:embed="rId2"/>
          <a:srcRect t="1485" b="1964"/>
          <a:stretch/>
        </p:blipFill>
        <p:spPr bwMode="auto">
          <a:xfrm>
            <a:off x="231895" y="1982803"/>
            <a:ext cx="8683175" cy="3434764"/>
          </a:xfrm>
          <a:prstGeom prst="rect">
            <a:avLst/>
          </a:prstGeom>
          <a:noFill/>
          <a:ln w="12700" cap="flat">
            <a:solidFill>
              <a:srgbClr val="000000"/>
            </a:solidFill>
            <a:miter lim="800000"/>
            <a:headEnd/>
            <a:tailEnd/>
          </a:ln>
          <a:effectLst>
            <a:outerShdw blurRad="9525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3708723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a:t>
            </a:r>
            <a:r>
              <a:rPr lang="en-GB" sz="2400" dirty="0" err="1" smtClean="0"/>
              <a:t>OpenSAMM</a:t>
            </a:r>
            <a:r>
              <a:rPr lang="en-GB" sz="2400" dirty="0" smtClean="0"/>
              <a:t>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Focus on </a:t>
            </a:r>
            <a:r>
              <a:rPr lang="en-GB" sz="2400" i="1" dirty="0" smtClean="0"/>
              <a:t>Governance</a:t>
            </a:r>
            <a:r>
              <a:rPr lang="en-GB" sz="2400" dirty="0" smtClean="0"/>
              <a:t> </a:t>
            </a:r>
            <a:r>
              <a:rPr lang="en-GB" sz="2400" dirty="0"/>
              <a:t>Business Function</a:t>
            </a:r>
          </a:p>
          <a:p>
            <a:pPr marL="469900" indent="-342900">
              <a:buFont typeface="Arial" panose="020B0604020202020204" pitchFamily="34" charset="0"/>
              <a:buChar char="•"/>
            </a:pPr>
            <a:endParaRPr lang="en-GB" sz="2400" dirty="0" smtClean="0"/>
          </a:p>
          <a:p>
            <a:pPr marL="469900" indent="-342900">
              <a:buFont typeface="Arial" panose="020B0604020202020204" pitchFamily="34" charset="0"/>
              <a:buChar char="•"/>
            </a:pPr>
            <a:r>
              <a:rPr lang="en-GB" sz="2400" dirty="0" smtClean="0"/>
              <a:t>Applicable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distributed sheets and questionnaires</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400" b="1" dirty="0" smtClean="0"/>
              <a:t>Introduction to SDLC and </a:t>
            </a:r>
            <a:r>
              <a:rPr lang="en-GB" sz="2400" b="1" dirty="0" err="1" smtClean="0"/>
              <a:t>OpenSAMM</a:t>
            </a:r>
            <a:endParaRPr lang="en-GB" sz="2400" b="1" dirty="0" smtClean="0"/>
          </a:p>
          <a:p>
            <a:r>
              <a:rPr lang="en-GB" sz="2400" dirty="0" smtClean="0"/>
              <a:t>Applying </a:t>
            </a:r>
            <a:r>
              <a:rPr lang="en-GB" sz="2400" dirty="0" err="1" smtClean="0"/>
              <a:t>OpenSAMM</a:t>
            </a:r>
            <a:endParaRPr lang="en-GB" sz="2400" dirty="0"/>
          </a:p>
          <a:p>
            <a:pPr lvl="1"/>
            <a:r>
              <a:rPr lang="en-GB" sz="2000" dirty="0" smtClean="0"/>
              <a:t>Methodology</a:t>
            </a:r>
          </a:p>
          <a:p>
            <a:pPr lvl="1"/>
            <a:r>
              <a:rPr lang="en-GB" sz="2000" dirty="0" smtClean="0"/>
              <a:t>Assessment Governance</a:t>
            </a:r>
          </a:p>
          <a:p>
            <a:pPr lvl="1"/>
            <a:r>
              <a:rPr lang="en-GB" sz="2000" dirty="0" smtClean="0"/>
              <a:t>Assessment Construction</a:t>
            </a:r>
          </a:p>
          <a:p>
            <a:pPr lvl="1"/>
            <a:r>
              <a:rPr lang="en-GB" sz="2000" dirty="0" smtClean="0"/>
              <a:t>Assessment Verification</a:t>
            </a:r>
          </a:p>
          <a:p>
            <a:pPr lvl="1"/>
            <a:r>
              <a:rPr lang="en-GB" sz="2000" dirty="0" smtClean="0"/>
              <a:t>Assessment Deployment</a:t>
            </a:r>
          </a:p>
          <a:p>
            <a:pPr lvl="1"/>
            <a:r>
              <a:rPr lang="en-GB" sz="2000" dirty="0" smtClean="0"/>
              <a:t>Setting Improvement Targets</a:t>
            </a:r>
          </a:p>
          <a:p>
            <a:r>
              <a:rPr lang="en-GB" sz="2400" dirty="0" err="1" smtClean="0"/>
              <a:t>OpenSAMM</a:t>
            </a:r>
            <a:r>
              <a:rPr lang="en-GB" sz="2400" dirty="0" smtClean="0"/>
              <a:t> Tools</a:t>
            </a:r>
          </a:p>
          <a:p>
            <a:r>
              <a:rPr lang="en-GB" sz="2400" dirty="0" err="1" smtClean="0"/>
              <a:t>OpenSAMM</a:t>
            </a:r>
            <a:r>
              <a:rPr lang="en-GB" sz="2400" dirty="0" smtClean="0"/>
              <a:t> Best Practices</a:t>
            </a:r>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3713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endParaRPr lang="en-GB" sz="6000" b="1" dirty="0" smtClean="0"/>
          </a:p>
          <a:p>
            <a:pPr marL="127000" indent="0" algn="ctr">
              <a:buNone/>
            </a:pPr>
            <a:r>
              <a:rPr lang="en-GB" sz="6000" b="1" i="1" dirty="0" smtClean="0"/>
              <a:t>Construction</a:t>
            </a:r>
            <a:endParaRPr lang="en-GB" sz="6000" b="1" i="1" dirty="0"/>
          </a:p>
          <a:p>
            <a:pPr marL="127000" indent="0" algn="ctr">
              <a:buNone/>
            </a:pPr>
            <a:r>
              <a:rPr lang="en-GB" sz="6000" b="1" dirty="0" smtClean="0"/>
              <a:t>Business Function</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6328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267200" y="76200"/>
            <a:ext cx="4724400" cy="715963"/>
          </a:xfrm>
          <a:prstGeom prst="rect">
            <a:avLst/>
          </a:prstGeom>
        </p:spPr>
        <p:txBody>
          <a:bodyPr/>
          <a:lstStyle/>
          <a:p>
            <a:pPr algn="ctr">
              <a:defRPr/>
            </a:pPr>
            <a:r>
              <a:rPr lang="en-US" sz="3600" dirty="0">
                <a:solidFill>
                  <a:srgbClr val="D9D9D9"/>
                </a:solidFill>
                <a:latin typeface="+mj-lt"/>
                <a:cs typeface="+mj-cs"/>
              </a:rPr>
              <a:t>12 Security Practices</a:t>
            </a:r>
          </a:p>
        </p:txBody>
      </p:sp>
      <p:pic>
        <p:nvPicPr>
          <p:cNvPr id="10243" name="Content Placeholder 3" descr="SAMM-Overview.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1701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Oval 11"/>
          <p:cNvSpPr/>
          <p:nvPr/>
        </p:nvSpPr>
        <p:spPr>
          <a:xfrm>
            <a:off x="2286000" y="4038600"/>
            <a:ext cx="28194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11811424"/>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careeradvisordaily.com/wp-content/uploads/2013/10/dt100912combh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46" y="3123028"/>
            <a:ext cx="3614972" cy="27112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Threat Assessment</a:t>
            </a:r>
            <a:endParaRPr lang="en-GB" dirty="0"/>
          </a:p>
        </p:txBody>
      </p:sp>
      <p:sp>
        <p:nvSpPr>
          <p:cNvPr id="3" name="Text Placeholder 2"/>
          <p:cNvSpPr>
            <a:spLocks noGrp="1"/>
          </p:cNvSpPr>
          <p:nvPr>
            <p:ph type="body" idx="1"/>
          </p:nvPr>
        </p:nvSpPr>
        <p:spPr/>
        <p:txBody>
          <a:bodyPr/>
          <a:lstStyle/>
          <a:p>
            <a:r>
              <a:rPr lang="en-GB" dirty="0" smtClean="0"/>
              <a:t>The goal of this practice is to focus on the attacker perspective of things</a:t>
            </a:r>
          </a:p>
          <a:p>
            <a:pPr lvl="1"/>
            <a:r>
              <a:rPr lang="en-GB" dirty="0" smtClean="0"/>
              <a:t>	</a:t>
            </a:r>
            <a:r>
              <a:rPr lang="en-GB" sz="2000" dirty="0"/>
              <a:t>To make sure that security is not only functionality-driven</a:t>
            </a:r>
          </a:p>
          <a:p>
            <a:pPr lvl="1"/>
            <a:r>
              <a:rPr lang="en-GB" sz="2000" dirty="0"/>
              <a:t>	Remember that </a:t>
            </a:r>
            <a:r>
              <a:rPr lang="en-GB" sz="2000" dirty="0" smtClean="0"/>
              <a:t>software </a:t>
            </a:r>
            <a:r>
              <a:rPr lang="en-GB" sz="2000" dirty="0"/>
              <a:t>security = white + black</a:t>
            </a:r>
          </a:p>
          <a:p>
            <a:endParaRPr lang="en-GB" dirty="0" smtClean="0"/>
          </a:p>
          <a:p>
            <a:r>
              <a:rPr lang="en-GB" dirty="0" smtClean="0"/>
              <a:t>Very common practice in safety-critical systems</a:t>
            </a:r>
          </a:p>
          <a:p>
            <a:pPr lvl="1"/>
            <a:r>
              <a:rPr lang="en-GB" sz="2800" dirty="0"/>
              <a:t>	</a:t>
            </a:r>
            <a:r>
              <a:rPr lang="en-GB" sz="2000" dirty="0"/>
              <a:t>Less so in others</a:t>
            </a:r>
          </a:p>
          <a:p>
            <a:endParaRPr lang="en-GB" dirty="0"/>
          </a:p>
          <a:p>
            <a:r>
              <a:rPr lang="en-GB" sz="2000" dirty="0" smtClean="0"/>
              <a:t>This is where “the magic” kicks in</a:t>
            </a:r>
          </a:p>
          <a:p>
            <a:pPr lvl="1"/>
            <a:r>
              <a:rPr lang="en-GB" sz="2800" dirty="0"/>
              <a:t>	</a:t>
            </a:r>
            <a:r>
              <a:rPr lang="en-GB" sz="2000" dirty="0"/>
              <a:t>Your imagination is the limit</a:t>
            </a:r>
          </a:p>
          <a:p>
            <a:pPr lvl="1"/>
            <a:endParaRPr lang="en-GB" dirty="0"/>
          </a:p>
          <a:p>
            <a:pPr lvl="1"/>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Assessment</a:t>
            </a:r>
            <a:endParaRPr lang="nl-BE" dirty="0"/>
          </a:p>
        </p:txBody>
      </p:sp>
      <p:sp>
        <p:nvSpPr>
          <p:cNvPr id="11" name="Text Placeholder 10"/>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232714" y="1893029"/>
            <a:ext cx="8786813" cy="3523298"/>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469277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Requirements</a:t>
            </a:r>
            <a:endParaRPr lang="en-GB" dirty="0"/>
          </a:p>
        </p:txBody>
      </p:sp>
      <p:sp>
        <p:nvSpPr>
          <p:cNvPr id="3" name="Text Placeholder 2"/>
          <p:cNvSpPr>
            <a:spLocks noGrp="1"/>
          </p:cNvSpPr>
          <p:nvPr>
            <p:ph type="body" idx="1"/>
          </p:nvPr>
        </p:nvSpPr>
        <p:spPr/>
        <p:txBody>
          <a:bodyPr/>
          <a:lstStyle/>
          <a:p>
            <a:r>
              <a:rPr lang="en-GB" dirty="0" smtClean="0"/>
              <a:t>Goal is to make security specification more explicit</a:t>
            </a:r>
          </a:p>
          <a:p>
            <a:pPr lvl="1"/>
            <a:r>
              <a:rPr lang="en-GB" dirty="0" smtClean="0"/>
              <a:t>	</a:t>
            </a:r>
            <a:r>
              <a:rPr lang="en-GB" sz="2000" dirty="0"/>
              <a:t>Turn security into a positively-spaced problem</a:t>
            </a:r>
          </a:p>
          <a:p>
            <a:pPr lvl="1"/>
            <a:endParaRPr lang="en-GB" dirty="0"/>
          </a:p>
          <a:p>
            <a:r>
              <a:rPr lang="en-GB" dirty="0" smtClean="0"/>
              <a:t>Source of security requirements</a:t>
            </a:r>
            <a:r>
              <a:rPr lang="en-GB" dirty="0"/>
              <a:t>	</a:t>
            </a:r>
            <a:endParaRPr lang="en-GB" dirty="0" smtClean="0"/>
          </a:p>
          <a:p>
            <a:pPr marL="800100" lvl="1" indent="-342900">
              <a:buFont typeface="Arial" panose="020B0604020202020204" pitchFamily="34" charset="0"/>
              <a:buChar char="•"/>
            </a:pPr>
            <a:r>
              <a:rPr lang="en-GB" sz="2000" dirty="0"/>
              <a:t>Compliance	</a:t>
            </a:r>
          </a:p>
          <a:p>
            <a:pPr marL="800100" lvl="1" indent="-342900">
              <a:buFont typeface="Arial" panose="020B0604020202020204" pitchFamily="34" charset="0"/>
              <a:buChar char="•"/>
            </a:pPr>
            <a:r>
              <a:rPr lang="en-GB" sz="2000" dirty="0"/>
              <a:t>Standard	</a:t>
            </a:r>
          </a:p>
          <a:p>
            <a:pPr marL="800100" lvl="1" indent="-342900">
              <a:buFont typeface="Arial" panose="020B0604020202020204" pitchFamily="34" charset="0"/>
              <a:buChar char="•"/>
            </a:pPr>
            <a:r>
              <a:rPr lang="en-GB" sz="2000" dirty="0"/>
              <a:t>Functionality</a:t>
            </a:r>
          </a:p>
          <a:p>
            <a:pPr marL="800100" lvl="1" indent="-342900">
              <a:buFont typeface="Arial" panose="020B0604020202020204" pitchFamily="34" charset="0"/>
              <a:buChar char="•"/>
            </a:pPr>
            <a:r>
              <a:rPr lang="en-GB" sz="2000" dirty="0"/>
              <a:t>Quality</a:t>
            </a:r>
          </a:p>
          <a:p>
            <a:endParaRPr lang="en-GB" dirty="0"/>
          </a:p>
          <a:p>
            <a:r>
              <a:rPr lang="en-GB" sz="2000" dirty="0" smtClean="0"/>
              <a:t>Requirements should be specified in a S.M.A.R.T. way</a:t>
            </a:r>
          </a:p>
          <a:p>
            <a:pPr marL="800100" lvl="1" indent="-342900">
              <a:buFont typeface="Arial" panose="020B0604020202020204" pitchFamily="34" charset="0"/>
              <a:buChar char="•"/>
            </a:pPr>
            <a:endParaRPr lang="en-GB" sz="2000" dirty="0"/>
          </a:p>
          <a:p>
            <a:pPr marL="800100" lvl="1" indent="-342900">
              <a:buFont typeface="Arial" panose="020B0604020202020204" pitchFamily="34" charset="0"/>
              <a:buChar char="•"/>
            </a:pPr>
            <a:endParaRPr lang="en-GB" sz="2000" dirty="0"/>
          </a:p>
        </p:txBody>
      </p:sp>
      <p:pic>
        <p:nvPicPr>
          <p:cNvPr id="7170" name="Picture 2" descr="http://1.bp.blogspot.com/-CO-H4r2e9mw/Tzn8tSp97kI/AAAAAAAAAE0/ZSVb8InMjGU/s32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7397" y="2122463"/>
            <a:ext cx="3048000" cy="21526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Requirements</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232714" y="1982802"/>
            <a:ext cx="8786813" cy="3531870"/>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58227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itaontario.ca/_/rsrc/1273776607482/security-architecture/cartoon-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5" y="2720338"/>
            <a:ext cx="24003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GB" dirty="0" smtClean="0"/>
              <a:t>Security Architecture</a:t>
            </a:r>
            <a:endParaRPr lang="en-GB" dirty="0"/>
          </a:p>
        </p:txBody>
      </p:sp>
      <p:sp>
        <p:nvSpPr>
          <p:cNvPr id="3" name="Text Placeholder 2"/>
          <p:cNvSpPr>
            <a:spLocks noGrp="1"/>
          </p:cNvSpPr>
          <p:nvPr>
            <p:ph type="body" idx="1"/>
          </p:nvPr>
        </p:nvSpPr>
        <p:spPr/>
        <p:txBody>
          <a:bodyPr/>
          <a:lstStyle/>
          <a:p>
            <a:r>
              <a:rPr lang="en-GB" dirty="0" smtClean="0"/>
              <a:t>Key practice for security</a:t>
            </a:r>
          </a:p>
          <a:p>
            <a:pPr marL="127000" indent="0">
              <a:buNone/>
            </a:pPr>
            <a:r>
              <a:rPr lang="en-GB" dirty="0" smtClean="0"/>
              <a:t>	Poor decisions at this step can have major impact, </a:t>
            </a:r>
            <a:br>
              <a:rPr lang="en-GB" dirty="0" smtClean="0"/>
            </a:br>
            <a:r>
              <a:rPr lang="en-GB" dirty="0" smtClean="0"/>
              <a:t>	and are often difficult (or costly) to fix.</a:t>
            </a:r>
          </a:p>
          <a:p>
            <a:pPr lvl="1"/>
            <a:endParaRPr lang="en-GB" dirty="0" smtClean="0"/>
          </a:p>
          <a:p>
            <a:pPr>
              <a:buFont typeface="+mj-lt"/>
              <a:buAutoNum type="arabicPeriod" startAt="2"/>
            </a:pPr>
            <a:r>
              <a:rPr lang="en-GB" dirty="0" smtClean="0"/>
              <a:t>Characteristics</a:t>
            </a:r>
          </a:p>
          <a:p>
            <a:pPr lvl="1"/>
            <a:r>
              <a:rPr lang="en-GB" dirty="0" smtClean="0"/>
              <a:t>	</a:t>
            </a:r>
            <a:r>
              <a:rPr lang="en-GB" sz="2000" dirty="0"/>
              <a:t>Take into account security </a:t>
            </a:r>
            <a:r>
              <a:rPr lang="en-GB" sz="2000" dirty="0" smtClean="0"/>
              <a:t>principles</a:t>
            </a:r>
            <a:r>
              <a:rPr lang="en-GB" dirty="0"/>
              <a:t>	</a:t>
            </a:r>
            <a:endParaRPr lang="en-GB" dirty="0" smtClean="0"/>
          </a:p>
          <a:p>
            <a:pPr lvl="1"/>
            <a:r>
              <a:rPr lang="en-GB" dirty="0"/>
              <a:t>	</a:t>
            </a:r>
            <a:r>
              <a:rPr lang="en-GB" sz="2000" dirty="0"/>
              <a:t>Risk is a factor of all components (incl. 3rd party)</a:t>
            </a:r>
          </a:p>
          <a:p>
            <a:pPr>
              <a:buAutoNum type="arabicPeriod" startAt="2"/>
            </a:pPr>
            <a:endParaRPr lang="en-GB" dirty="0" smtClean="0"/>
          </a:p>
          <a:p>
            <a:pPr>
              <a:buAutoNum type="arabicPeriod" startAt="2"/>
            </a:pPr>
            <a:r>
              <a:rPr lang="en-GB" dirty="0" smtClean="0"/>
              <a:t>Use proven solutions</a:t>
            </a:r>
          </a:p>
          <a:p>
            <a:pPr lvl="1"/>
            <a:r>
              <a:rPr lang="en-GB" dirty="0"/>
              <a:t>	</a:t>
            </a:r>
            <a:r>
              <a:rPr lang="en-GB" sz="2000" dirty="0"/>
              <a:t>Don’t roll you own crypto</a:t>
            </a:r>
          </a:p>
          <a:p>
            <a:pPr lvl="1"/>
            <a:r>
              <a:rPr lang="en-GB" sz="2000" dirty="0"/>
              <a:t>	</a:t>
            </a:r>
            <a:r>
              <a:rPr lang="en-GB" sz="2000" dirty="0" smtClean="0"/>
              <a:t>Use </a:t>
            </a:r>
            <a:r>
              <a:rPr lang="en-GB" sz="2000" dirty="0"/>
              <a:t>company </a:t>
            </a:r>
            <a:r>
              <a:rPr lang="en-GB" sz="2000" dirty="0" smtClean="0"/>
              <a:t>standards and best </a:t>
            </a:r>
            <a:r>
              <a:rPr lang="en-GB" sz="2000" dirty="0"/>
              <a:t>practices</a:t>
            </a:r>
          </a:p>
          <a:p>
            <a:pPr>
              <a:buAutoNum type="arabicPeriod" startAt="2"/>
            </a:pPr>
            <a:endParaRPr lang="en-GB"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92449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Architecture</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249859" y="2022322"/>
            <a:ext cx="8769668" cy="3540443"/>
          </a:xfrm>
          <a:prstGeom prst="rect">
            <a:avLst/>
          </a:prstGeom>
          <a:ln>
            <a:no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8521062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a:t>
            </a:r>
            <a:r>
              <a:rPr lang="en-GB" sz="2400" dirty="0" err="1" smtClean="0"/>
              <a:t>OpenSAMM</a:t>
            </a:r>
            <a:r>
              <a:rPr lang="en-GB" sz="2400" dirty="0" smtClean="0"/>
              <a:t>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Construction</a:t>
            </a:r>
            <a:r>
              <a:rPr lang="en-GB" sz="2400" dirty="0" smtClean="0"/>
              <a:t> Business Function</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distributed sheets and questionnaires</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noFill/>
        </p:spPr>
        <p:txBody>
          <a:bodyPr anchor="t"/>
          <a:lstStyle/>
          <a:p>
            <a:pPr eaLnBrk="1" hangingPunct="1"/>
            <a:r>
              <a:rPr lang="en-GB" dirty="0" smtClean="0"/>
              <a:t>Application Security Problem</a:t>
            </a:r>
          </a:p>
        </p:txBody>
      </p:sp>
      <p:sp>
        <p:nvSpPr>
          <p:cNvPr id="519171" name="Rectangle 3"/>
          <p:cNvSpPr>
            <a:spLocks noGrp="1" noChangeArrowheads="1"/>
          </p:cNvSpPr>
          <p:nvPr>
            <p:ph type="body" idx="1"/>
          </p:nvPr>
        </p:nvSpPr>
        <p:spPr/>
        <p:txBody>
          <a:bodyPr/>
          <a:lstStyle/>
          <a:p>
            <a:pPr marL="0" indent="0"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defRPr/>
            </a:pPr>
            <a:endParaRPr lang="en-GB" sz="2800" dirty="0" smtClean="0"/>
          </a:p>
          <a:p>
            <a:pPr marL="0" indent="0" algn="ctr" eaLnBrk="1" hangingPunct="1">
              <a:buNone/>
              <a:defRPr/>
            </a:pPr>
            <a:r>
              <a:rPr lang="en-GB" sz="2800" b="1" dirty="0" smtClean="0">
                <a:solidFill>
                  <a:srgbClr val="FF0000"/>
                </a:solidFill>
              </a:rPr>
              <a:t>75% of vulnerabilities are application related</a:t>
            </a:r>
          </a:p>
          <a:p>
            <a:pPr marL="0" indent="0" eaLnBrk="1" hangingPunct="1">
              <a:defRPr/>
            </a:pPr>
            <a:endParaRPr lang="en-GB" sz="2800" dirty="0" smtClean="0"/>
          </a:p>
        </p:txBody>
      </p:sp>
      <p:pic>
        <p:nvPicPr>
          <p:cNvPr id="103426" name="Picture 2" descr="http://www.voidspace.org.uk/gallery/dilbert/dilbert_fast.gif"/>
          <p:cNvPicPr>
            <a:picLocks noChangeAspect="1" noChangeArrowheads="1"/>
          </p:cNvPicPr>
          <p:nvPr/>
        </p:nvPicPr>
        <p:blipFill>
          <a:blip r:embed="rId3" cstate="print"/>
          <a:srcRect/>
          <a:stretch>
            <a:fillRect/>
          </a:stretch>
        </p:blipFill>
        <p:spPr bwMode="auto">
          <a:xfrm>
            <a:off x="1709223" y="1304777"/>
            <a:ext cx="5715000" cy="2047876"/>
          </a:xfrm>
          <a:prstGeom prst="rect">
            <a:avLst/>
          </a:prstGeom>
          <a:noFill/>
        </p:spPr>
      </p:pic>
      <p:sp>
        <p:nvSpPr>
          <p:cNvPr id="11" name="TextBox 10"/>
          <p:cNvSpPr txBox="1"/>
          <p:nvPr/>
        </p:nvSpPr>
        <p:spPr>
          <a:xfrm>
            <a:off x="7772400" y="4249616"/>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Training</a:t>
            </a:r>
          </a:p>
        </p:txBody>
      </p:sp>
      <p:sp>
        <p:nvSpPr>
          <p:cNvPr id="12" name="TextBox 11"/>
          <p:cNvSpPr txBox="1"/>
          <p:nvPr/>
        </p:nvSpPr>
        <p:spPr>
          <a:xfrm>
            <a:off x="3506372" y="5110091"/>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Growing connectivity</a:t>
            </a:r>
          </a:p>
        </p:txBody>
      </p:sp>
      <p:sp>
        <p:nvSpPr>
          <p:cNvPr id="13" name="TextBox 12"/>
          <p:cNvSpPr txBox="1"/>
          <p:nvPr/>
        </p:nvSpPr>
        <p:spPr>
          <a:xfrm>
            <a:off x="794823" y="5088989"/>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Mobile</a:t>
            </a:r>
          </a:p>
        </p:txBody>
      </p:sp>
      <p:sp>
        <p:nvSpPr>
          <p:cNvPr id="14" name="TextBox 13"/>
          <p:cNvSpPr txBox="1"/>
          <p:nvPr/>
        </p:nvSpPr>
        <p:spPr>
          <a:xfrm>
            <a:off x="530352" y="6172200"/>
            <a:ext cx="914400" cy="914400"/>
          </a:xfrm>
          <a:prstGeom prst="rect">
            <a:avLst/>
          </a:prstGeom>
          <a:noFill/>
        </p:spPr>
        <p:txBody>
          <a:bodyPr vert="horz" wrap="none" lIns="0" tIns="0" rIns="0" bIns="0" rtlCol="0">
            <a:noAutofit/>
          </a:bodyPr>
          <a:lstStyle/>
          <a:p>
            <a:pPr>
              <a:spcAft>
                <a:spcPts val="900"/>
              </a:spcAft>
            </a:pPr>
            <a:endParaRPr lang="en-GB" sz="2000" dirty="0" smtClean="0">
              <a:solidFill>
                <a:schemeClr val="tx1"/>
              </a:solidFill>
              <a:latin typeface="Georgia" pitchFamily="18" charset="0"/>
            </a:endParaRPr>
          </a:p>
        </p:txBody>
      </p:sp>
      <p:sp>
        <p:nvSpPr>
          <p:cNvPr id="15" name="TextBox 14"/>
          <p:cNvSpPr txBox="1"/>
          <p:nvPr/>
        </p:nvSpPr>
        <p:spPr>
          <a:xfrm>
            <a:off x="731517" y="3398521"/>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Software complexity</a:t>
            </a:r>
          </a:p>
        </p:txBody>
      </p:sp>
      <p:sp>
        <p:nvSpPr>
          <p:cNvPr id="16" name="TextBox 15"/>
          <p:cNvSpPr txBox="1"/>
          <p:nvPr/>
        </p:nvSpPr>
        <p:spPr>
          <a:xfrm>
            <a:off x="6324600" y="512298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Better</a:t>
            </a:r>
          </a:p>
        </p:txBody>
      </p:sp>
      <p:sp>
        <p:nvSpPr>
          <p:cNvPr id="17" name="TextBox 16"/>
          <p:cNvSpPr txBox="1"/>
          <p:nvPr/>
        </p:nvSpPr>
        <p:spPr>
          <a:xfrm>
            <a:off x="7562556" y="5122985"/>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Faster</a:t>
            </a:r>
          </a:p>
        </p:txBody>
      </p:sp>
      <p:sp>
        <p:nvSpPr>
          <p:cNvPr id="18" name="TextBox 17"/>
          <p:cNvSpPr txBox="1"/>
          <p:nvPr/>
        </p:nvSpPr>
        <p:spPr>
          <a:xfrm>
            <a:off x="6781800" y="6477000"/>
            <a:ext cx="914400" cy="914400"/>
          </a:xfrm>
          <a:prstGeom prst="rect">
            <a:avLst/>
          </a:prstGeom>
          <a:noFill/>
        </p:spPr>
        <p:txBody>
          <a:bodyPr vert="horz" wrap="none" lIns="0" tIns="0" rIns="0" bIns="0" rtlCol="0">
            <a:noAutofit/>
          </a:bodyPr>
          <a:lstStyle/>
          <a:p>
            <a:pPr>
              <a:spcAft>
                <a:spcPts val="900"/>
              </a:spcAft>
              <a:buNone/>
            </a:pPr>
            <a:endParaRPr lang="en-GB" sz="2000" dirty="0" smtClean="0">
              <a:solidFill>
                <a:schemeClr val="tx1"/>
              </a:solidFill>
              <a:latin typeface="Georgia" pitchFamily="18" charset="0"/>
            </a:endParaRPr>
          </a:p>
        </p:txBody>
      </p:sp>
      <p:sp>
        <p:nvSpPr>
          <p:cNvPr id="19" name="TextBox 18"/>
          <p:cNvSpPr txBox="1"/>
          <p:nvPr/>
        </p:nvSpPr>
        <p:spPr>
          <a:xfrm>
            <a:off x="4109523" y="3552093"/>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Technology stacks</a:t>
            </a:r>
            <a:endParaRPr lang="en-GB" sz="3200" dirty="0" smtClean="0">
              <a:solidFill>
                <a:schemeClr val="tx1"/>
              </a:solidFill>
              <a:latin typeface="+mj-lt"/>
            </a:endParaRPr>
          </a:p>
        </p:txBody>
      </p:sp>
      <p:sp>
        <p:nvSpPr>
          <p:cNvPr id="20" name="TextBox 19"/>
          <p:cNvSpPr txBox="1"/>
          <p:nvPr/>
        </p:nvSpPr>
        <p:spPr>
          <a:xfrm>
            <a:off x="2133600" y="5277729"/>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Cloud</a:t>
            </a:r>
            <a:endParaRPr lang="en-GB" sz="3200" dirty="0" smtClean="0">
              <a:solidFill>
                <a:schemeClr val="tx1"/>
              </a:solidFill>
              <a:latin typeface="+mj-lt"/>
            </a:endParaRPr>
          </a:p>
        </p:txBody>
      </p:sp>
      <p:sp>
        <p:nvSpPr>
          <p:cNvPr id="21" name="TextBox 20"/>
          <p:cNvSpPr txBox="1"/>
          <p:nvPr/>
        </p:nvSpPr>
        <p:spPr>
          <a:xfrm>
            <a:off x="6509823" y="3792416"/>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Adaptability</a:t>
            </a:r>
            <a:endParaRPr lang="en-GB" sz="3200" dirty="0" smtClean="0">
              <a:solidFill>
                <a:schemeClr val="tx1"/>
              </a:solidFill>
              <a:latin typeface="+mj-lt"/>
            </a:endParaRPr>
          </a:p>
        </p:txBody>
      </p:sp>
      <p:sp>
        <p:nvSpPr>
          <p:cNvPr id="25" name="TextBox 24"/>
          <p:cNvSpPr txBox="1"/>
          <p:nvPr/>
        </p:nvSpPr>
        <p:spPr>
          <a:xfrm>
            <a:off x="1645917" y="3840482"/>
            <a:ext cx="914400" cy="914400"/>
          </a:xfrm>
          <a:prstGeom prst="rect">
            <a:avLst/>
          </a:prstGeom>
          <a:noFill/>
        </p:spPr>
        <p:txBody>
          <a:bodyPr vert="horz" wrap="none" lIns="0" tIns="0" rIns="0" bIns="0" rtlCol="0">
            <a:noAutofit/>
          </a:bodyPr>
          <a:lstStyle/>
          <a:p>
            <a:pPr>
              <a:spcAft>
                <a:spcPts val="900"/>
              </a:spcAft>
              <a:buNone/>
            </a:pPr>
            <a:r>
              <a:rPr lang="en-GB" sz="2000" dirty="0" smtClean="0">
                <a:solidFill>
                  <a:schemeClr val="tx1"/>
                </a:solidFill>
                <a:latin typeface="+mj-lt"/>
              </a:rPr>
              <a:t>Requirements?</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951213415"/>
      </p:ext>
    </p:extLst>
  </p:cSld>
  <p:clrMapOvr>
    <a:masterClrMapping/>
  </p:clrMapOvr>
  <p:transition advTm="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9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endParaRPr lang="en-GB" sz="6000" b="1" dirty="0" smtClean="0"/>
          </a:p>
          <a:p>
            <a:pPr marL="127000" indent="0" algn="ctr">
              <a:buNone/>
            </a:pPr>
            <a:r>
              <a:rPr lang="en-GB" sz="6000" b="1" i="1" dirty="0" smtClean="0"/>
              <a:t>Verification</a:t>
            </a:r>
          </a:p>
          <a:p>
            <a:pPr marL="127000" indent="0" algn="ctr">
              <a:buNone/>
            </a:pPr>
            <a:r>
              <a:rPr lang="en-GB" sz="6000" b="1" dirty="0" smtClean="0"/>
              <a:t>Business Function</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6328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267200" y="76200"/>
            <a:ext cx="4724400" cy="715963"/>
          </a:xfrm>
          <a:prstGeom prst="rect">
            <a:avLst/>
          </a:prstGeom>
        </p:spPr>
        <p:txBody>
          <a:bodyPr/>
          <a:lstStyle/>
          <a:p>
            <a:pPr algn="ctr">
              <a:defRPr/>
            </a:pPr>
            <a:r>
              <a:rPr lang="en-US" sz="3600" dirty="0">
                <a:solidFill>
                  <a:srgbClr val="D9D9D9"/>
                </a:solidFill>
                <a:latin typeface="+mj-lt"/>
                <a:cs typeface="+mj-cs"/>
              </a:rPr>
              <a:t>12 Security Practices</a:t>
            </a:r>
          </a:p>
        </p:txBody>
      </p:sp>
      <p:pic>
        <p:nvPicPr>
          <p:cNvPr id="10243" name="Content Placeholder 3" descr="SAMM-Overview.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1701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p:cNvSpPr/>
          <p:nvPr/>
        </p:nvSpPr>
        <p:spPr>
          <a:xfrm>
            <a:off x="4267200" y="3810000"/>
            <a:ext cx="28194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11811424"/>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Design Review</a:t>
            </a:r>
            <a:endParaRPr lang="en-GB" dirty="0"/>
          </a:p>
        </p:txBody>
      </p:sp>
      <p:sp>
        <p:nvSpPr>
          <p:cNvPr id="3" name="Text Placeholder 2"/>
          <p:cNvSpPr>
            <a:spLocks noGrp="1"/>
          </p:cNvSpPr>
          <p:nvPr>
            <p:ph type="body" idx="1"/>
          </p:nvPr>
        </p:nvSpPr>
        <p:spPr>
          <a:xfrm>
            <a:off x="263236" y="1523998"/>
            <a:ext cx="5112328" cy="2524183"/>
          </a:xfrm>
        </p:spPr>
        <p:txBody>
          <a:bodyPr/>
          <a:lstStyle/>
          <a:p>
            <a:pPr marL="469900" indent="-342900">
              <a:buFont typeface="Arial" panose="020B0604020202020204" pitchFamily="34" charset="0"/>
              <a:buChar char="•"/>
            </a:pPr>
            <a:r>
              <a:rPr lang="en-US" dirty="0" smtClean="0"/>
              <a:t>security assessment of attack surface, software design and architecture</a:t>
            </a:r>
          </a:p>
          <a:p>
            <a:pPr marL="469900" indent="-342900">
              <a:buFont typeface="Arial" panose="020B0604020202020204" pitchFamily="34" charset="0"/>
              <a:buChar char="•"/>
            </a:pPr>
            <a:r>
              <a:rPr lang="en-US" dirty="0" smtClean="0"/>
              <a:t>lightweight </a:t>
            </a:r>
            <a:r>
              <a:rPr lang="en-US" dirty="0"/>
              <a:t>activities </a:t>
            </a:r>
            <a:r>
              <a:rPr lang="en-US" dirty="0" smtClean="0"/>
              <a:t>=&gt; formal </a:t>
            </a:r>
            <a:r>
              <a:rPr lang="en-US" dirty="0"/>
              <a:t>inspection </a:t>
            </a:r>
            <a:r>
              <a:rPr lang="en-US" dirty="0" smtClean="0"/>
              <a:t>of data flows &amp; security mechanisms</a:t>
            </a:r>
          </a:p>
          <a:p>
            <a:pPr marL="469900" indent="-342900">
              <a:buFont typeface="Arial" panose="020B0604020202020204" pitchFamily="34" charset="0"/>
              <a:buChar char="•"/>
            </a:pPr>
            <a:r>
              <a:rPr lang="en-US" dirty="0" smtClean="0"/>
              <a:t>enforcement </a:t>
            </a:r>
            <a:r>
              <a:rPr lang="en-US" dirty="0"/>
              <a:t>of baseline expectations for conducting design assessments and reviewing findings </a:t>
            </a:r>
            <a:r>
              <a:rPr lang="en-US" dirty="0" smtClean="0"/>
              <a:t>before releases </a:t>
            </a:r>
            <a:r>
              <a:rPr lang="en-US" dirty="0"/>
              <a:t>are accepted</a:t>
            </a:r>
            <a:r>
              <a:rPr lang="en-US" dirty="0" smtClean="0"/>
              <a:t>.</a:t>
            </a:r>
          </a:p>
        </p:txBody>
      </p:sp>
      <p:graphicFrame>
        <p:nvGraphicFramePr>
          <p:cNvPr id="7" name="Diagram 6"/>
          <p:cNvGraphicFramePr/>
          <p:nvPr>
            <p:extLst>
              <p:ext uri="{D42A27DB-BD31-4B8C-83A1-F6EECF244321}">
                <p14:modId xmlns:p14="http://schemas.microsoft.com/office/powerpoint/2010/main" val="757335886"/>
              </p:ext>
            </p:extLst>
          </p:nvPr>
        </p:nvGraphicFramePr>
        <p:xfrm>
          <a:off x="5292434" y="874679"/>
          <a:ext cx="3910046" cy="31579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2"/>
          <p:cNvSpPr txBox="1">
            <a:spLocks/>
          </p:cNvSpPr>
          <p:nvPr/>
        </p:nvSpPr>
        <p:spPr>
          <a:xfrm>
            <a:off x="193959" y="4836566"/>
            <a:ext cx="8977745" cy="2524183"/>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457200" marR="0" indent="-330200" algn="l" rtl="0">
              <a:lnSpc>
                <a:spcPct val="100000"/>
              </a:lnSpc>
              <a:spcBef>
                <a:spcPts val="640"/>
              </a:spcBef>
              <a:spcAft>
                <a:spcPts val="0"/>
              </a:spcAft>
              <a:buClr>
                <a:schemeClr val="dk1"/>
              </a:buClr>
              <a:buFont typeface="Calibri"/>
              <a:buAutoNum type="arabicPeriod"/>
              <a:defRPr sz="2000" b="0" i="0" u="none" strike="noStrike" cap="none" baseline="0">
                <a:solidFill>
                  <a:schemeClr val="dk1"/>
                </a:solidFill>
                <a:latin typeface="Calibri"/>
                <a:ea typeface="Calibri"/>
                <a:cs typeface="Calibri"/>
                <a:sym typeface="Calibri"/>
              </a:defRPr>
            </a:lvl1pPr>
            <a:lvl2pPr marL="457200" marR="0" indent="0" algn="l" rtl="0">
              <a:lnSpc>
                <a:spcPct val="100000"/>
              </a:lnSpc>
              <a:spcBef>
                <a:spcPts val="560"/>
              </a:spcBef>
              <a:spcAft>
                <a:spcPts val="0"/>
              </a:spcAft>
              <a:buClr>
                <a:schemeClr val="dk1"/>
              </a:buClr>
              <a:buFont typeface="Calibri"/>
              <a:buNone/>
              <a:defRPr sz="2800" b="0" i="0" u="none" strike="noStrike" cap="none" baseline="0">
                <a:solidFill>
                  <a:schemeClr val="dk1"/>
                </a:solidFill>
                <a:latin typeface="Calibri"/>
                <a:ea typeface="Calibri"/>
                <a:cs typeface="Calibri"/>
                <a:sym typeface="Calibri"/>
              </a:defRPr>
            </a:lvl2pPr>
            <a:lvl3pPr marL="914400" marR="0" indent="0" algn="l" rtl="0">
              <a:lnSpc>
                <a:spcPct val="100000"/>
              </a:lnSpc>
              <a:spcBef>
                <a:spcPts val="480"/>
              </a:spcBef>
              <a:spcAft>
                <a:spcPts val="0"/>
              </a:spcAft>
              <a:buClr>
                <a:schemeClr val="dk1"/>
              </a:buClr>
              <a:buFont typeface="Calibri"/>
              <a:buNone/>
              <a:defRPr sz="2400" b="0" i="0" u="none" strike="noStrike" cap="none" baseline="0">
                <a:solidFill>
                  <a:schemeClr val="dk1"/>
                </a:solidFill>
                <a:latin typeface="Calibri"/>
                <a:ea typeface="Calibri"/>
                <a:cs typeface="Calibri"/>
                <a:sym typeface="Calibri"/>
              </a:defRPr>
            </a:lvl3pPr>
            <a:lvl4pPr marL="1600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4pPr>
            <a:lvl5pPr marL="20574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5pPr>
            <a:lvl6pPr marL="25146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6pPr>
            <a:lvl7pPr marL="29718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7pPr>
            <a:lvl8pPr marL="34290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8pPr>
            <a:lvl9pPr marL="3886200" marR="0" indent="-101600" algn="l" rtl="0">
              <a:lnSpc>
                <a:spcPct val="100000"/>
              </a:lnSpc>
              <a:spcBef>
                <a:spcPts val="400"/>
              </a:spcBef>
              <a:spcAft>
                <a:spcPts val="0"/>
              </a:spcAft>
              <a:buClr>
                <a:schemeClr val="dk1"/>
              </a:buClr>
              <a:buFont typeface="Calibri"/>
              <a:buChar char="•"/>
              <a:defRPr sz="2000" b="0" i="0" u="none" strike="noStrike" cap="none" baseline="0">
                <a:solidFill>
                  <a:schemeClr val="dk1"/>
                </a:solidFill>
                <a:latin typeface="Calibri"/>
                <a:ea typeface="Calibri"/>
                <a:cs typeface="Calibri"/>
                <a:sym typeface="Calibri"/>
              </a:defRPr>
            </a:lvl9pPr>
          </a:lstStyle>
          <a:p>
            <a:pPr marL="127000" indent="0">
              <a:buNone/>
            </a:pPr>
            <a:endParaRPr lang="en-US" sz="2400" dirty="0" smtClean="0"/>
          </a:p>
          <a:p>
            <a:pPr marL="469900" indent="-342900">
              <a:buFont typeface="Symbol" panose="05050102010706020507" pitchFamily="18" charset="2"/>
              <a:buChar char="Þ"/>
            </a:pPr>
            <a:r>
              <a:rPr lang="en-US" sz="2400" dirty="0" smtClean="0"/>
              <a:t>Assess and validate artifacts to understand protection mechanisms</a:t>
            </a:r>
          </a:p>
          <a:p>
            <a:pPr marL="127000" indent="0">
              <a:buNone/>
            </a:pPr>
            <a:endParaRPr lang="en-GB" sz="2400"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9241013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Review</a:t>
            </a:r>
            <a:endParaRPr lang="nl-BE" dirty="0"/>
          </a:p>
        </p:txBody>
      </p:sp>
      <p:sp>
        <p:nvSpPr>
          <p:cNvPr id="11" name="Text Placeholder 10"/>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232714" y="1951982"/>
            <a:ext cx="8786813" cy="3531870"/>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394263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Code Review</a:t>
            </a:r>
            <a:endParaRPr lang="en-GB" dirty="0"/>
          </a:p>
        </p:txBody>
      </p:sp>
      <p:sp>
        <p:nvSpPr>
          <p:cNvPr id="3" name="Text Placeholder 2"/>
          <p:cNvSpPr>
            <a:spLocks noGrp="1"/>
          </p:cNvSpPr>
          <p:nvPr>
            <p:ph type="body" idx="1"/>
          </p:nvPr>
        </p:nvSpPr>
        <p:spPr/>
        <p:txBody>
          <a:bodyPr/>
          <a:lstStyle/>
          <a:p>
            <a:pPr marL="127000" indent="0">
              <a:buNone/>
            </a:pPr>
            <a:r>
              <a:rPr lang="en-US" dirty="0"/>
              <a:t>A</a:t>
            </a:r>
            <a:r>
              <a:rPr lang="en-US" dirty="0" smtClean="0"/>
              <a:t>ssessment </a:t>
            </a:r>
            <a:r>
              <a:rPr lang="en-US" dirty="0"/>
              <a:t>of </a:t>
            </a:r>
            <a:r>
              <a:rPr lang="en-US" dirty="0" smtClean="0"/>
              <a:t>source code: </a:t>
            </a:r>
          </a:p>
          <a:p>
            <a:pPr marL="469900" indent="-342900">
              <a:buFont typeface="Arial" panose="020B0604020202020204" pitchFamily="34" charset="0"/>
              <a:buChar char="•"/>
            </a:pPr>
            <a:r>
              <a:rPr lang="en-US" dirty="0" smtClean="0"/>
              <a:t>vulnerability </a:t>
            </a:r>
            <a:r>
              <a:rPr lang="en-US" dirty="0"/>
              <a:t>discovery </a:t>
            </a:r>
            <a:endParaRPr lang="en-US" dirty="0" smtClean="0"/>
          </a:p>
          <a:p>
            <a:pPr marL="469900" indent="-342900">
              <a:buFont typeface="Arial" panose="020B0604020202020204" pitchFamily="34" charset="0"/>
              <a:buChar char="•"/>
            </a:pPr>
            <a:r>
              <a:rPr lang="en-US" dirty="0" smtClean="0"/>
              <a:t>related </a:t>
            </a:r>
            <a:r>
              <a:rPr lang="en-US" dirty="0"/>
              <a:t>mitigation </a:t>
            </a:r>
            <a:r>
              <a:rPr lang="en-US" dirty="0" smtClean="0"/>
              <a:t>activities</a:t>
            </a:r>
          </a:p>
          <a:p>
            <a:pPr marL="469900" indent="-342900">
              <a:buFont typeface="Arial" panose="020B0604020202020204" pitchFamily="34" charset="0"/>
              <a:buChar char="•"/>
            </a:pPr>
            <a:r>
              <a:rPr lang="en-US" dirty="0" smtClean="0"/>
              <a:t>establish </a:t>
            </a:r>
            <a:r>
              <a:rPr lang="en-US" dirty="0"/>
              <a:t>secure coding </a:t>
            </a:r>
            <a:r>
              <a:rPr lang="en-US" dirty="0" smtClean="0"/>
              <a:t>baseline</a:t>
            </a:r>
          </a:p>
          <a:p>
            <a:pPr marL="469900" indent="-342900">
              <a:buFont typeface="Arial" panose="020B0604020202020204" pitchFamily="34" charset="0"/>
              <a:buChar char="•"/>
            </a:pPr>
            <a:endParaRPr lang="en-US" dirty="0"/>
          </a:p>
          <a:p>
            <a:pPr marL="127000" indent="0">
              <a:buNone/>
            </a:pPr>
            <a:r>
              <a:rPr lang="en-US" dirty="0" smtClean="0"/>
              <a:t>Will require tool investment:</a:t>
            </a:r>
          </a:p>
          <a:p>
            <a:pPr marL="469900" indent="-342900">
              <a:buFont typeface="Arial" panose="020B0604020202020204" pitchFamily="34" charset="0"/>
              <a:buChar char="•"/>
            </a:pPr>
            <a:r>
              <a:rPr lang="en-US" dirty="0" smtClean="0"/>
              <a:t>Language specific</a:t>
            </a:r>
          </a:p>
          <a:p>
            <a:pPr marL="469900" indent="-342900">
              <a:buFont typeface="Arial" panose="020B0604020202020204" pitchFamily="34" charset="0"/>
              <a:buChar char="•"/>
            </a:pPr>
            <a:r>
              <a:rPr lang="en-US" dirty="0" smtClean="0"/>
              <a:t>Basic open source tooling</a:t>
            </a:r>
          </a:p>
          <a:p>
            <a:pPr marL="469900" indent="-342900">
              <a:buFont typeface="Arial" panose="020B0604020202020204" pitchFamily="34" charset="0"/>
              <a:buChar char="•"/>
            </a:pPr>
            <a:r>
              <a:rPr lang="en-US" dirty="0" smtClean="0"/>
              <a:t>Commercial tools maturing</a:t>
            </a:r>
          </a:p>
          <a:p>
            <a:pPr marL="127000" indent="0">
              <a:buNone/>
            </a:pPr>
            <a:endParaRPr lang="nl-BE" dirty="0" smtClean="0"/>
          </a:p>
          <a:p>
            <a:pPr marL="127000" indent="0">
              <a:buNone/>
            </a:pPr>
            <a:r>
              <a:rPr lang="nl-BE" dirty="0" err="1" smtClean="0"/>
              <a:t>Process</a:t>
            </a:r>
            <a:r>
              <a:rPr lang="nl-BE" dirty="0" smtClean="0"/>
              <a:t> &amp; </a:t>
            </a:r>
            <a:r>
              <a:rPr lang="nl-BE" dirty="0" err="1" smtClean="0"/>
              <a:t>education</a:t>
            </a:r>
            <a:r>
              <a:rPr lang="nl-BE" dirty="0" smtClean="0"/>
              <a:t> important!</a:t>
            </a:r>
            <a:endParaRPr lang="nl-BE" dirty="0"/>
          </a:p>
        </p:txBody>
      </p:sp>
      <p:graphicFrame>
        <p:nvGraphicFramePr>
          <p:cNvPr id="5" name="Content Placeholder 3"/>
          <p:cNvGraphicFramePr>
            <a:graphicFrameLocks/>
          </p:cNvGraphicFramePr>
          <p:nvPr>
            <p:extLst>
              <p:ext uri="{D42A27DB-BD31-4B8C-83A1-F6EECF244321}">
                <p14:modId xmlns:p14="http://schemas.microsoft.com/office/powerpoint/2010/main" val="3954675069"/>
              </p:ext>
            </p:extLst>
          </p:nvPr>
        </p:nvGraphicFramePr>
        <p:xfrm>
          <a:off x="4572000" y="350867"/>
          <a:ext cx="4378036" cy="37042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p:cNvPicPr>
            <a:picLocks noChangeAspect="1"/>
          </p:cNvPicPr>
          <p:nvPr/>
        </p:nvPicPr>
        <p:blipFill rotWithShape="1">
          <a:blip r:embed="rId7"/>
          <a:srcRect b="27746"/>
          <a:stretch/>
        </p:blipFill>
        <p:spPr>
          <a:xfrm>
            <a:off x="5805055" y="4005754"/>
            <a:ext cx="2493818" cy="2370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905846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Review</a:t>
            </a:r>
            <a:endParaRPr lang="nl-BE" dirty="0"/>
          </a:p>
        </p:txBody>
      </p:sp>
      <p:sp>
        <p:nvSpPr>
          <p:cNvPr id="11" name="Text Placeholder 10"/>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249859" y="1872946"/>
            <a:ext cx="8769668" cy="3523298"/>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432811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Security Testing</a:t>
            </a:r>
            <a:endParaRPr lang="en-GB" dirty="0"/>
          </a:p>
        </p:txBody>
      </p:sp>
      <p:sp>
        <p:nvSpPr>
          <p:cNvPr id="3" name="Text Placeholder 2"/>
          <p:cNvSpPr>
            <a:spLocks noGrp="1"/>
          </p:cNvSpPr>
          <p:nvPr>
            <p:ph type="body" idx="1"/>
          </p:nvPr>
        </p:nvSpPr>
        <p:spPr>
          <a:xfrm>
            <a:off x="457200" y="1343891"/>
            <a:ext cx="5043055" cy="4921019"/>
          </a:xfrm>
        </p:spPr>
        <p:txBody>
          <a:bodyPr/>
          <a:lstStyle/>
          <a:p>
            <a:pPr marL="469900" indent="-342900">
              <a:buFont typeface="Arial" panose="020B0604020202020204" pitchFamily="34" charset="0"/>
              <a:buChar char="•"/>
            </a:pPr>
            <a:r>
              <a:rPr lang="en-US" dirty="0" smtClean="0"/>
              <a:t>Based on security &amp; compliance requirements / checklist of common vulnerabilities </a:t>
            </a:r>
          </a:p>
          <a:p>
            <a:pPr marL="469900" indent="-342900">
              <a:buFont typeface="Arial" panose="020B0604020202020204" pitchFamily="34" charset="0"/>
              <a:buChar char="•"/>
            </a:pPr>
            <a:r>
              <a:rPr lang="en-US" dirty="0"/>
              <a:t>M</a:t>
            </a:r>
            <a:r>
              <a:rPr lang="en-US" dirty="0" smtClean="0"/>
              <a:t>anual testing can be done, scaled with tooling: intercepting proxy and/or scanner</a:t>
            </a:r>
          </a:p>
          <a:p>
            <a:pPr marL="469900" indent="-342900">
              <a:buFont typeface="Arial" panose="020B0604020202020204" pitchFamily="34" charset="0"/>
              <a:buChar char="•"/>
            </a:pPr>
            <a:r>
              <a:rPr lang="en-US" dirty="0" smtClean="0"/>
              <a:t>Detected </a:t>
            </a:r>
            <a:r>
              <a:rPr lang="en-US" dirty="0"/>
              <a:t>defects </a:t>
            </a:r>
            <a:r>
              <a:rPr lang="en-US" dirty="0" smtClean="0"/>
              <a:t>will require validation, risk analysis &amp; recommendations to fix</a:t>
            </a:r>
          </a:p>
          <a:p>
            <a:pPr marL="469900" indent="-342900">
              <a:buFont typeface="Arial" panose="020B0604020202020204" pitchFamily="34" charset="0"/>
              <a:buChar char="•"/>
            </a:pPr>
            <a:r>
              <a:rPr lang="en-US" dirty="0" smtClean="0"/>
              <a:t>Automate to repeat tests for each release</a:t>
            </a:r>
          </a:p>
          <a:p>
            <a:pPr marL="469900" indent="-342900">
              <a:buFont typeface="Arial" panose="020B0604020202020204" pitchFamily="34" charset="0"/>
              <a:buChar char="•"/>
            </a:pPr>
            <a:r>
              <a:rPr lang="en-US" dirty="0" smtClean="0"/>
              <a:t>Introduce security test-driven development</a:t>
            </a:r>
          </a:p>
          <a:p>
            <a:pPr marL="469900" indent="-342900">
              <a:buFont typeface="Arial" panose="020B0604020202020204" pitchFamily="34" charset="0"/>
              <a:buChar char="•"/>
            </a:pPr>
            <a:r>
              <a:rPr lang="en-US" dirty="0" smtClean="0"/>
              <a:t>Test results to be reported to &amp; accepted by owner for each deployment</a:t>
            </a:r>
          </a:p>
        </p:txBody>
      </p:sp>
      <p:graphicFrame>
        <p:nvGraphicFramePr>
          <p:cNvPr id="5" name="Diagram 4"/>
          <p:cNvGraphicFramePr/>
          <p:nvPr>
            <p:extLst>
              <p:ext uri="{D42A27DB-BD31-4B8C-83A1-F6EECF244321}">
                <p14:modId xmlns:p14="http://schemas.microsoft.com/office/powerpoint/2010/main" val="1511418260"/>
              </p:ext>
            </p:extLst>
          </p:nvPr>
        </p:nvGraphicFramePr>
        <p:xfrm>
          <a:off x="5320143" y="511085"/>
          <a:ext cx="3948548" cy="3395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406636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Security Testing</a:t>
            </a:r>
            <a:endParaRPr lang="nl-BE" dirty="0"/>
          </a:p>
        </p:txBody>
      </p:sp>
      <p:sp>
        <p:nvSpPr>
          <p:cNvPr id="13" name="Text Placeholder 12"/>
          <p:cNvSpPr>
            <a:spLocks noGrp="1"/>
          </p:cNvSpPr>
          <p:nvPr>
            <p:ph type="body" idx="1"/>
          </p:nvPr>
        </p:nvSpPr>
        <p:spPr/>
        <p:txBody>
          <a:bodyPr/>
          <a:lstStyle/>
          <a:p>
            <a:endParaRPr lang="en-GB"/>
          </a:p>
        </p:txBody>
      </p:sp>
      <p:pic>
        <p:nvPicPr>
          <p:cNvPr id="3" name="Picture 2"/>
          <p:cNvPicPr>
            <a:picLocks noChangeAspect="1"/>
          </p:cNvPicPr>
          <p:nvPr/>
        </p:nvPicPr>
        <p:blipFill>
          <a:blip r:embed="rId2"/>
          <a:stretch>
            <a:fillRect/>
          </a:stretch>
        </p:blipFill>
        <p:spPr>
          <a:xfrm>
            <a:off x="249859" y="1957352"/>
            <a:ext cx="8769668" cy="3514725"/>
          </a:xfrm>
          <a:prstGeom prst="rect">
            <a:avLst/>
          </a:prstGeom>
          <a:ln>
            <a:solidFill>
              <a:schemeClr val="tx1"/>
            </a:solidFill>
          </a:ln>
          <a:effectLst>
            <a:outerShdw blurRad="292100" dist="139700" dir="2700000" algn="tl" rotWithShape="0">
              <a:srgbClr val="333333">
                <a:alpha val="65000"/>
              </a:srgbClr>
            </a:outerShdw>
          </a:effectLst>
        </p:spPr>
      </p:pic>
      <p:sp>
        <p:nvSpPr>
          <p:cNvPr id="14" name="Footer Placeholder 1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402469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a:t>
            </a:r>
            <a:r>
              <a:rPr lang="en-GB" sz="2400" dirty="0" err="1" smtClean="0"/>
              <a:t>OpenSAMM</a:t>
            </a:r>
            <a:r>
              <a:rPr lang="en-GB" sz="2400" dirty="0" smtClean="0"/>
              <a:t>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Verification</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distributed sheets and questionnaires</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Security Symbiosis</a:t>
            </a:r>
            <a:endParaRPr lang="en-GB" dirty="0"/>
          </a:p>
        </p:txBody>
      </p:sp>
      <p:sp>
        <p:nvSpPr>
          <p:cNvPr id="7" name="Text Placeholder 6"/>
          <p:cNvSpPr>
            <a:spLocks noGrp="1"/>
          </p:cNvSpPr>
          <p:nvPr>
            <p:ph type="body" idx="1"/>
          </p:nvPr>
        </p:nvSpPr>
        <p:spPr/>
        <p:txBody>
          <a:bodyPr/>
          <a:lstStyle/>
          <a:p>
            <a:endParaRPr lang="en-GB"/>
          </a:p>
        </p:txBody>
      </p:sp>
      <p:pic>
        <p:nvPicPr>
          <p:cNvPr id="3074" name="Picture 2" descr="http://www.greenmoneystream.com/wp-content/uploads/2014/01/yin-ya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6824" y="1623446"/>
            <a:ext cx="4549775" cy="4549775"/>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680811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GB"/>
          </a:p>
        </p:txBody>
      </p:sp>
      <p:sp>
        <p:nvSpPr>
          <p:cNvPr id="6" name="Text Placeholder 5"/>
          <p:cNvSpPr>
            <a:spLocks noGrp="1"/>
          </p:cNvSpPr>
          <p:nvPr>
            <p:ph type="body" idx="1"/>
          </p:nvPr>
        </p:nvSpPr>
        <p:spPr/>
        <p:txBody>
          <a:bodyPr/>
          <a:lstStyle/>
          <a:p>
            <a:pPr marL="127000" indent="0" algn="ctr">
              <a:buNone/>
            </a:pPr>
            <a:endParaRPr lang="en-GB" sz="6000" b="1" dirty="0" smtClean="0"/>
          </a:p>
          <a:p>
            <a:pPr marL="127000" indent="0" algn="ctr">
              <a:buNone/>
            </a:pPr>
            <a:r>
              <a:rPr lang="en-GB" sz="6000" b="1" i="1" dirty="0" smtClean="0"/>
              <a:t>Deployment</a:t>
            </a:r>
            <a:endParaRPr lang="en-GB" sz="6000" b="1" i="1" dirty="0"/>
          </a:p>
          <a:p>
            <a:pPr marL="127000" indent="0" algn="ctr">
              <a:buNone/>
            </a:pPr>
            <a:r>
              <a:rPr lang="en-GB" sz="6000" b="1" dirty="0" smtClean="0"/>
              <a:t>Business Function</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63280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267200" y="76200"/>
            <a:ext cx="4724400" cy="715963"/>
          </a:xfrm>
          <a:prstGeom prst="rect">
            <a:avLst/>
          </a:prstGeom>
        </p:spPr>
        <p:txBody>
          <a:bodyPr/>
          <a:lstStyle/>
          <a:p>
            <a:pPr algn="ctr">
              <a:defRPr/>
            </a:pPr>
            <a:r>
              <a:rPr lang="en-US" sz="3600" dirty="0">
                <a:solidFill>
                  <a:srgbClr val="D9D9D9"/>
                </a:solidFill>
                <a:latin typeface="+mj-lt"/>
                <a:cs typeface="+mj-cs"/>
              </a:rPr>
              <a:t>12 Security Practices</a:t>
            </a:r>
          </a:p>
        </p:txBody>
      </p:sp>
      <p:pic>
        <p:nvPicPr>
          <p:cNvPr id="10243" name="Content Placeholder 3" descr="SAMM-Overview.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590800"/>
            <a:ext cx="9117013"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Oval 13"/>
          <p:cNvSpPr/>
          <p:nvPr/>
        </p:nvSpPr>
        <p:spPr>
          <a:xfrm>
            <a:off x="6324600" y="4038600"/>
            <a:ext cx="2819400"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911811424"/>
      </p:ext>
    </p:extLst>
  </p:cSld>
  <p:clrMapOvr>
    <a:masterClrMapping/>
  </p:clrMapOvr>
  <p:transition>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Vulnerability Management</a:t>
            </a:r>
            <a:endParaRPr lang="en-GB" dirty="0"/>
          </a:p>
        </p:txBody>
      </p:sp>
      <p:sp>
        <p:nvSpPr>
          <p:cNvPr id="3" name="Text Placeholder 2"/>
          <p:cNvSpPr>
            <a:spLocks noGrp="1"/>
          </p:cNvSpPr>
          <p:nvPr>
            <p:ph type="body" idx="1"/>
          </p:nvPr>
        </p:nvSpPr>
        <p:spPr/>
        <p:txBody>
          <a:bodyPr/>
          <a:lstStyle/>
          <a:p>
            <a:pPr marL="127000" indent="0">
              <a:buNone/>
            </a:pPr>
            <a:endParaRPr lang="en-US" dirty="0" smtClean="0"/>
          </a:p>
          <a:p>
            <a:pPr marL="127000" indent="0" algn="ctr">
              <a:buNone/>
            </a:pPr>
            <a:r>
              <a:rPr lang="en-US" sz="2400" dirty="0" smtClean="0"/>
              <a:t>Prepare for WHEN, not IF!</a:t>
            </a:r>
          </a:p>
          <a:p>
            <a:pPr marL="127000" indent="0" algn="ctr">
              <a:buNone/>
            </a:pPr>
            <a:r>
              <a:rPr lang="en-US" sz="2400" dirty="0" smtClean="0"/>
              <a:t>Symptoms </a:t>
            </a:r>
            <a:r>
              <a:rPr lang="en-US" sz="2400" dirty="0"/>
              <a:t>of malfunctioning SDLC</a:t>
            </a:r>
            <a:endParaRPr lang="en-GB" sz="2400" dirty="0"/>
          </a:p>
          <a:p>
            <a:pPr marL="127000" indent="0">
              <a:buNone/>
            </a:pPr>
            <a:endParaRPr lang="en-US" dirty="0" smtClean="0"/>
          </a:p>
          <a:p>
            <a:pPr marL="469900" indent="-342900">
              <a:buFont typeface="Arial" panose="020B0604020202020204" pitchFamily="34" charset="0"/>
              <a:buChar char="•"/>
            </a:pPr>
            <a:r>
              <a:rPr lang="en-US" dirty="0" smtClean="0"/>
              <a:t>handling </a:t>
            </a:r>
            <a:r>
              <a:rPr lang="en-US" dirty="0"/>
              <a:t>vulnerability reports and operational </a:t>
            </a:r>
            <a:r>
              <a:rPr lang="en-US" dirty="0" smtClean="0"/>
              <a:t>incidents</a:t>
            </a:r>
          </a:p>
          <a:p>
            <a:pPr marL="469900" indent="-342900">
              <a:buFont typeface="Arial" panose="020B0604020202020204" pitchFamily="34" charset="0"/>
              <a:buChar char="•"/>
            </a:pPr>
            <a:r>
              <a:rPr lang="en-US" dirty="0" smtClean="0"/>
              <a:t>lightweight rile assignment </a:t>
            </a:r>
            <a:r>
              <a:rPr lang="en-US" dirty="0"/>
              <a:t>of </a:t>
            </a:r>
            <a:r>
              <a:rPr lang="en-US" dirty="0" smtClean="0"/>
              <a:t>roles=&gt; formal </a:t>
            </a:r>
            <a:r>
              <a:rPr lang="en-US" dirty="0"/>
              <a:t>incident response </a:t>
            </a:r>
            <a:r>
              <a:rPr lang="en-US" dirty="0" smtClean="0"/>
              <a:t>&amp; communication process</a:t>
            </a:r>
          </a:p>
          <a:p>
            <a:pPr marL="469900" indent="-342900">
              <a:buFont typeface="Arial" panose="020B0604020202020204" pitchFamily="34" charset="0"/>
              <a:buChar char="•"/>
            </a:pPr>
            <a:r>
              <a:rPr lang="en-US" dirty="0" smtClean="0"/>
              <a:t>Use vulnerability metrics </a:t>
            </a:r>
            <a:r>
              <a:rPr lang="en-US" dirty="0"/>
              <a:t>and </a:t>
            </a:r>
            <a:r>
              <a:rPr lang="en-US" dirty="0" smtClean="0"/>
              <a:t>root-cause analysis to improve SDLC</a:t>
            </a:r>
          </a:p>
          <a:p>
            <a:pPr marL="469900" indent="-342900">
              <a:buFont typeface="Arial" panose="020B0604020202020204" pitchFamily="34" charset="0"/>
              <a:buChar char="•"/>
            </a:pPr>
            <a:endParaRPr lang="en-US" dirty="0"/>
          </a:p>
          <a:p>
            <a:pPr marL="469900" indent="-342900">
              <a:buFont typeface="Arial" panose="020B0604020202020204" pitchFamily="34" charset="0"/>
              <a:buChar char="•"/>
            </a:pPr>
            <a:r>
              <a:rPr lang="en-US" dirty="0" err="1" smtClean="0"/>
              <a:t>spoc</a:t>
            </a:r>
            <a:r>
              <a:rPr lang="en-US" dirty="0" smtClean="0"/>
              <a:t> per team &amp; security response team</a:t>
            </a:r>
          </a:p>
          <a:p>
            <a:pPr marL="469900" indent="-342900">
              <a:buFont typeface="Arial" panose="020B0604020202020204" pitchFamily="34" charset="0"/>
              <a:buChar char="•"/>
            </a:pPr>
            <a:r>
              <a:rPr lang="en-US" dirty="0" smtClean="0"/>
              <a:t>communication &amp; information flow is key!</a:t>
            </a:r>
          </a:p>
          <a:p>
            <a:pPr marL="469900" indent="-342900">
              <a:buFont typeface="Arial" panose="020B0604020202020204" pitchFamily="34" charset="0"/>
              <a:buChar char="•"/>
            </a:pPr>
            <a:r>
              <a:rPr lang="en-US" dirty="0" smtClean="0"/>
              <a:t>patch release process &amp; responsible/legal disclosure</a:t>
            </a:r>
          </a:p>
          <a:p>
            <a:pPr marL="469900" indent="-342900">
              <a:buFont typeface="Arial" panose="020B0604020202020204" pitchFamily="34" charset="0"/>
              <a:buChar char="•"/>
            </a:pPr>
            <a:endParaRPr lang="en-US" dirty="0"/>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741972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Vulnerability Management</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232714" y="1864893"/>
            <a:ext cx="8786813" cy="3531870"/>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0247216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Environment Hardening</a:t>
            </a:r>
            <a:endParaRPr lang="en-GB" dirty="0"/>
          </a:p>
        </p:txBody>
      </p:sp>
      <p:sp>
        <p:nvSpPr>
          <p:cNvPr id="3" name="Text Placeholder 2"/>
          <p:cNvSpPr>
            <a:spLocks noGrp="1"/>
          </p:cNvSpPr>
          <p:nvPr>
            <p:ph type="body" idx="1"/>
          </p:nvPr>
        </p:nvSpPr>
        <p:spPr/>
        <p:txBody>
          <a:bodyPr/>
          <a:lstStyle/>
          <a:p>
            <a:pPr marL="469900" indent="-342900">
              <a:buFont typeface="Arial" panose="020B0604020202020204" pitchFamily="34" charset="0"/>
              <a:buChar char="•"/>
            </a:pPr>
            <a:r>
              <a:rPr lang="en-GB" dirty="0"/>
              <a:t>U</a:t>
            </a:r>
            <a:r>
              <a:rPr lang="en-GB" dirty="0" smtClean="0"/>
              <a:t>nderlying infrastructure hardening </a:t>
            </a:r>
          </a:p>
          <a:p>
            <a:pPr marL="469900" indent="-342900">
              <a:buFont typeface="Arial" panose="020B0604020202020204" pitchFamily="34" charset="0"/>
              <a:buChar char="•"/>
            </a:pPr>
            <a:endParaRPr lang="nl-BE" dirty="0" smtClean="0"/>
          </a:p>
          <a:p>
            <a:pPr marL="469900" indent="-342900">
              <a:buFont typeface="Arial" panose="020B0604020202020204" pitchFamily="34" charset="0"/>
              <a:buChar char="•"/>
            </a:pPr>
            <a:r>
              <a:rPr lang="nl-BE" dirty="0" smtClean="0"/>
              <a:t>Track (3rd party) </a:t>
            </a:r>
            <a:r>
              <a:rPr lang="nl-BE" dirty="0" err="1" smtClean="0"/>
              <a:t>libraries</a:t>
            </a:r>
            <a:r>
              <a:rPr lang="nl-BE" dirty="0" smtClean="0"/>
              <a:t> &amp; </a:t>
            </a:r>
            <a:r>
              <a:rPr lang="nl-BE" dirty="0" err="1" smtClean="0"/>
              <a:t>components</a:t>
            </a:r>
            <a:endParaRPr lang="nl-BE" dirty="0" smtClean="0"/>
          </a:p>
          <a:p>
            <a:pPr marL="127000" indent="0">
              <a:buNone/>
            </a:pPr>
            <a:r>
              <a:rPr lang="nl-BE" dirty="0" smtClean="0"/>
              <a:t>	TOP-10 - </a:t>
            </a:r>
            <a:r>
              <a:rPr lang="en-US" dirty="0" smtClean="0"/>
              <a:t>A9 – Using Known Vulnerable Components</a:t>
            </a:r>
            <a:endParaRPr lang="en-GB" dirty="0" smtClean="0"/>
          </a:p>
          <a:p>
            <a:pPr marL="469900" indent="-342900">
              <a:buFont typeface="Arial" panose="020B0604020202020204" pitchFamily="34" charset="0"/>
              <a:buChar char="•"/>
            </a:pPr>
            <a:endParaRPr lang="nl-BE" dirty="0" smtClean="0"/>
          </a:p>
          <a:p>
            <a:pPr marL="469900" indent="-342900">
              <a:buFont typeface="Arial" panose="020B0604020202020204" pitchFamily="34" charset="0"/>
              <a:buChar char="•"/>
            </a:pPr>
            <a:r>
              <a:rPr lang="nl-BE" dirty="0" err="1" smtClean="0"/>
              <a:t>Add</a:t>
            </a:r>
            <a:r>
              <a:rPr lang="nl-BE" dirty="0" smtClean="0"/>
              <a:t> WAF </a:t>
            </a:r>
            <a:r>
              <a:rPr lang="nl-BE" dirty="0" err="1" smtClean="0"/>
              <a:t>layer</a:t>
            </a:r>
            <a:r>
              <a:rPr lang="nl-BE" dirty="0" smtClean="0"/>
              <a:t> (virtual </a:t>
            </a:r>
            <a:r>
              <a:rPr lang="nl-BE" dirty="0" err="1" smtClean="0"/>
              <a:t>patching</a:t>
            </a:r>
            <a:r>
              <a:rPr lang="nl-BE" dirty="0" smtClean="0"/>
              <a:t>)</a:t>
            </a:r>
          </a:p>
          <a:p>
            <a:pPr marL="127000" indent="0">
              <a:buNone/>
            </a:pPr>
            <a:r>
              <a:rPr lang="nl-BE" dirty="0" smtClean="0"/>
              <a:t>	</a:t>
            </a:r>
            <a:r>
              <a:rPr lang="nl-BE" dirty="0" err="1" smtClean="0"/>
              <a:t>ModSecurity</a:t>
            </a:r>
            <a:endParaRPr lang="nl-BE" dirty="0"/>
          </a:p>
          <a:p>
            <a:pPr marL="469900" indent="-342900">
              <a:buFont typeface="Arial" panose="020B0604020202020204" pitchFamily="34" charset="0"/>
              <a:buChar char="•"/>
            </a:pPr>
            <a:endParaRPr lang="nl-BE" dirty="0" smtClean="0"/>
          </a:p>
        </p:txBody>
      </p:sp>
      <p:graphicFrame>
        <p:nvGraphicFramePr>
          <p:cNvPr id="4" name="Object 4"/>
          <p:cNvGraphicFramePr>
            <a:graphicFrameLocks noChangeAspect="1"/>
          </p:cNvGraphicFramePr>
          <p:nvPr>
            <p:extLst>
              <p:ext uri="{D42A27DB-BD31-4B8C-83A1-F6EECF244321}">
                <p14:modId xmlns:p14="http://schemas.microsoft.com/office/powerpoint/2010/main" val="2869151797"/>
              </p:ext>
            </p:extLst>
          </p:nvPr>
        </p:nvGraphicFramePr>
        <p:xfrm>
          <a:off x="457200" y="4205872"/>
          <a:ext cx="4783896" cy="1798149"/>
        </p:xfrm>
        <a:graphic>
          <a:graphicData uri="http://schemas.openxmlformats.org/presentationml/2006/ole">
            <mc:AlternateContent xmlns:mc="http://schemas.openxmlformats.org/markup-compatibility/2006">
              <mc:Choice xmlns:v="urn:schemas-microsoft-com:vml" Requires="v">
                <p:oleObj spid="_x0000_s4120" name="Visio" r:id="rId4" imgW="9760714" imgH="3669300" progId="Visio.Drawing.11">
                  <p:embed/>
                </p:oleObj>
              </mc:Choice>
              <mc:Fallback>
                <p:oleObj name="Visio" r:id="rId4" imgW="9760714" imgH="3669300" progId="Visio.Drawing.11">
                  <p:embed/>
                  <p:pic>
                    <p:nvPicPr>
                      <p:cNvPr id="0" name=""/>
                      <p:cNvPicPr>
                        <a:picLocks noChangeAspect="1" noChangeArrowheads="1"/>
                      </p:cNvPicPr>
                      <p:nvPr/>
                    </p:nvPicPr>
                    <p:blipFill>
                      <a:blip r:embed="rId5"/>
                      <a:srcRect/>
                      <a:stretch>
                        <a:fillRect/>
                      </a:stretch>
                    </p:blipFill>
                    <p:spPr bwMode="auto">
                      <a:xfrm>
                        <a:off x="457200" y="4205872"/>
                        <a:ext cx="4783896" cy="1798149"/>
                      </a:xfrm>
                      <a:prstGeom prst="rect">
                        <a:avLst/>
                      </a:prstGeom>
                      <a:noFill/>
                      <a:ln>
                        <a:noFill/>
                      </a:ln>
                      <a:effectLst/>
                    </p:spPr>
                  </p:pic>
                </p:oleObj>
              </mc:Fallback>
            </mc:AlternateContent>
          </a:graphicData>
        </a:graphic>
      </p:graphicFrame>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3595" y="2630816"/>
            <a:ext cx="3373205" cy="3373205"/>
          </a:xfrm>
          <a:prstGeom prst="rect">
            <a:avLst/>
          </a:prstGeom>
        </p:spPr>
      </p:pic>
      <p:sp>
        <p:nvSpPr>
          <p:cNvPr id="6" name="Footer Placeholder 5"/>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4023748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Hardening</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232714" y="1935232"/>
            <a:ext cx="8786813" cy="3531870"/>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139304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Operational Enablement</a:t>
            </a:r>
            <a:endParaRPr lang="en-GB" dirty="0"/>
          </a:p>
        </p:txBody>
      </p:sp>
      <p:graphicFrame>
        <p:nvGraphicFramePr>
          <p:cNvPr id="4" name="Diagram 3"/>
          <p:cNvGraphicFramePr/>
          <p:nvPr/>
        </p:nvGraphicFramePr>
        <p:xfrm>
          <a:off x="457200" y="833120"/>
          <a:ext cx="8229600" cy="5431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54462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Operational Enablement</a:t>
            </a:r>
            <a:endParaRPr lang="nl-BE" dirty="0"/>
          </a:p>
        </p:txBody>
      </p:sp>
      <p:sp>
        <p:nvSpPr>
          <p:cNvPr id="3" name="Text Placeholder 2"/>
          <p:cNvSpPr>
            <a:spLocks noGrp="1"/>
          </p:cNvSpPr>
          <p:nvPr>
            <p:ph type="body" idx="1"/>
          </p:nvPr>
        </p:nvSpPr>
        <p:spPr/>
        <p:txBody>
          <a:bodyPr/>
          <a:lstStyle/>
          <a:p>
            <a:endParaRPr lang="en-GB"/>
          </a:p>
        </p:txBody>
      </p:sp>
      <p:pic>
        <p:nvPicPr>
          <p:cNvPr id="5" name="Picture 4"/>
          <p:cNvPicPr>
            <a:picLocks noChangeAspect="1"/>
          </p:cNvPicPr>
          <p:nvPr/>
        </p:nvPicPr>
        <p:blipFill>
          <a:blip r:embed="rId2"/>
          <a:stretch>
            <a:fillRect/>
          </a:stretch>
        </p:blipFill>
        <p:spPr>
          <a:xfrm>
            <a:off x="232714" y="1960684"/>
            <a:ext cx="8786813" cy="3540443"/>
          </a:xfrm>
          <a:prstGeom prst="rect">
            <a:avLst/>
          </a:prstGeom>
          <a:ln>
            <a:solidFill>
              <a:schemeClr val="tx1"/>
            </a:solidFill>
          </a:ln>
          <a:effectLst>
            <a:outerShdw blurRad="292100" dist="139700" dir="2700000" algn="tl" rotWithShape="0">
              <a:srgbClr val="333333">
                <a:alpha val="65000"/>
              </a:srgbClr>
            </a:outerShdw>
          </a:effectLst>
        </p:spPr>
      </p:pic>
      <p:sp>
        <p:nvSpPr>
          <p:cNvPr id="12" name="Footer Placeholder 1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5179180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Assessment Exercise</a:t>
            </a:r>
            <a:endParaRPr lang="en-GB" dirty="0"/>
          </a:p>
        </p:txBody>
      </p:sp>
      <p:sp>
        <p:nvSpPr>
          <p:cNvPr id="7" name="Content Placeholder 6"/>
          <p:cNvSpPr>
            <a:spLocks noGrp="1"/>
          </p:cNvSpPr>
          <p:nvPr>
            <p:ph type="body" idx="1"/>
          </p:nvPr>
        </p:nvSpPr>
        <p:spPr/>
        <p:txBody>
          <a:bodyPr/>
          <a:lstStyle/>
          <a:p>
            <a:pPr marL="469900" indent="-342900">
              <a:buFont typeface="Arial" panose="020B0604020202020204" pitchFamily="34" charset="0"/>
              <a:buChar char="•"/>
            </a:pPr>
            <a:r>
              <a:rPr lang="en-GB" sz="2400" dirty="0" smtClean="0"/>
              <a:t>Use </a:t>
            </a:r>
            <a:r>
              <a:rPr lang="en-GB" sz="2400" dirty="0" err="1" smtClean="0"/>
              <a:t>OpenSAMM</a:t>
            </a:r>
            <a:r>
              <a:rPr lang="en-GB" sz="2400" dirty="0" smtClean="0"/>
              <a:t> to evaluate the </a:t>
            </a:r>
            <a:br>
              <a:rPr lang="en-GB" sz="2400" dirty="0" smtClean="0"/>
            </a:br>
            <a:r>
              <a:rPr lang="en-GB" sz="2400" dirty="0" smtClean="0"/>
              <a:t>development practices in your own company</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Focus on </a:t>
            </a:r>
            <a:r>
              <a:rPr lang="en-GB" sz="2400" i="1" dirty="0" smtClean="0"/>
              <a:t>Deployment</a:t>
            </a:r>
            <a:r>
              <a:rPr lang="en-GB" sz="2400" dirty="0" smtClean="0"/>
              <a:t> Business Functions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a:t>A</a:t>
            </a:r>
            <a:r>
              <a:rPr lang="en-GB" sz="2400" dirty="0" smtClean="0"/>
              <a:t>pplicable to both Waterfall and Agile models</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Using distributed sheets and questionnaires</a:t>
            </a:r>
            <a:endParaRPr lang="en-GB" sz="2400" dirty="0"/>
          </a:p>
        </p:txBody>
      </p:sp>
      <p:pic>
        <p:nvPicPr>
          <p:cNvPr id="1026"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31501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Assessment wrap-up</a:t>
            </a:r>
            <a:endParaRPr lang="en-GB" dirty="0"/>
          </a:p>
        </p:txBody>
      </p:sp>
      <p:sp>
        <p:nvSpPr>
          <p:cNvPr id="3" name="Content Placeholder 2"/>
          <p:cNvSpPr>
            <a:spLocks noGrp="1"/>
          </p:cNvSpPr>
          <p:nvPr>
            <p:ph type="body" idx="1"/>
          </p:nvPr>
        </p:nvSpPr>
        <p:spPr/>
        <p:txBody>
          <a:bodyPr/>
          <a:lstStyle/>
          <a:p>
            <a:pPr marL="469900" indent="-342900">
              <a:buFont typeface="Arial" panose="020B0604020202020204" pitchFamily="34" charset="0"/>
              <a:buChar char="•"/>
            </a:pPr>
            <a:r>
              <a:rPr lang="en-GB" sz="2400" dirty="0" smtClean="0"/>
              <a:t>What’s your company’s score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What’s the average scores for the group ?</a:t>
            </a:r>
          </a:p>
          <a:p>
            <a:pPr marL="469900" indent="-342900">
              <a:buFont typeface="Arial" panose="020B0604020202020204" pitchFamily="34" charset="0"/>
              <a:buChar char="•"/>
            </a:pPr>
            <a:endParaRPr lang="en-GB" sz="2400" dirty="0"/>
          </a:p>
          <a:p>
            <a:pPr marL="469900" indent="-342900">
              <a:buFont typeface="Arial" panose="020B0604020202020204" pitchFamily="34" charset="0"/>
              <a:buChar char="•"/>
            </a:pPr>
            <a:r>
              <a:rPr lang="en-GB" sz="2400" dirty="0" smtClean="0"/>
              <a:t>Any odd ratings ?</a:t>
            </a:r>
            <a:endParaRPr lang="en-GB" sz="2400"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08635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p:txBody>
          <a:bodyPr/>
          <a:lstStyle/>
          <a:p>
            <a:r>
              <a:rPr lang="nl-BE" dirty="0" smtClean="0"/>
              <a:t>Application Security during Software Development</a:t>
            </a:r>
            <a:endParaRPr lang="nl-BE" dirty="0"/>
          </a:p>
        </p:txBody>
      </p:sp>
      <p:graphicFrame>
        <p:nvGraphicFramePr>
          <p:cNvPr id="13" name="Content Placeholder 12"/>
          <p:cNvGraphicFramePr>
            <a:graphicFrameLocks noGrp="1"/>
          </p:cNvGraphicFramePr>
          <p:nvPr>
            <p:ph sz="quarter" idx="4294967295"/>
            <p:extLst>
              <p:ext uri="{D42A27DB-BD31-4B8C-83A1-F6EECF244321}">
                <p14:modId xmlns:p14="http://schemas.microsoft.com/office/powerpoint/2010/main" val="1424012056"/>
              </p:ext>
            </p:extLst>
          </p:nvPr>
        </p:nvGraphicFramePr>
        <p:xfrm>
          <a:off x="-1" y="1752600"/>
          <a:ext cx="9144001" cy="4419600"/>
        </p:xfrm>
        <a:graphic>
          <a:graphicData uri="http://schemas.openxmlformats.org/drawingml/2006/chart">
            <c:chart xmlns:c="http://schemas.openxmlformats.org/drawingml/2006/chart" xmlns:r="http://schemas.openxmlformats.org/officeDocument/2006/relationships" r:id="rId3"/>
          </a:graphicData>
        </a:graphic>
      </p:graphicFrame>
      <p:grpSp>
        <p:nvGrpSpPr>
          <p:cNvPr id="2" name="Group 4"/>
          <p:cNvGrpSpPr/>
          <p:nvPr/>
        </p:nvGrpSpPr>
        <p:grpSpPr>
          <a:xfrm>
            <a:off x="490358" y="1428736"/>
            <a:ext cx="7072362" cy="928694"/>
            <a:chOff x="428596" y="5072074"/>
            <a:chExt cx="7643866" cy="928694"/>
          </a:xfrm>
          <a:scene3d>
            <a:camera prst="orthographicFront">
              <a:rot lat="0" lon="0" rev="0"/>
            </a:camera>
            <a:lightRig rig="threePt" dir="t"/>
          </a:scene3d>
        </p:grpSpPr>
        <p:sp>
          <p:nvSpPr>
            <p:cNvPr id="6" name="Chevron 5"/>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7" name="Chevron 6"/>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1" name="Chevron 10"/>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694624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Improvement Exercise</a:t>
            </a:r>
            <a:endParaRPr lang="en-GB" dirty="0"/>
          </a:p>
        </p:txBody>
      </p:sp>
      <p:sp>
        <p:nvSpPr>
          <p:cNvPr id="6" name="Content Placeholder 5"/>
          <p:cNvSpPr>
            <a:spLocks noGrp="1"/>
          </p:cNvSpPr>
          <p:nvPr>
            <p:ph type="body" idx="1"/>
          </p:nvPr>
        </p:nvSpPr>
        <p:spPr/>
        <p:txBody>
          <a:bodyPr/>
          <a:lstStyle/>
          <a:p>
            <a:pPr marL="469900" indent="-342900">
              <a:buFont typeface="Arial" panose="020B0604020202020204" pitchFamily="34" charset="0"/>
              <a:buChar char="•"/>
            </a:pPr>
            <a:r>
              <a:rPr lang="en-GB" dirty="0" smtClean="0"/>
              <a:t>Define a target for your company and the phased roadmap </a:t>
            </a:r>
            <a:br>
              <a:rPr lang="en-GB" dirty="0" smtClean="0"/>
            </a:br>
            <a:r>
              <a:rPr lang="en-GB" dirty="0" smtClean="0"/>
              <a:t>to get there</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smtClean="0"/>
              <a:t>Focus on the most urgent/heavy-impact practices first</a:t>
            </a:r>
          </a:p>
          <a:p>
            <a:pPr marL="469900" indent="-342900">
              <a:buFont typeface="Arial" panose="020B0604020202020204" pitchFamily="34" charset="0"/>
              <a:buChar char="•"/>
            </a:pPr>
            <a:endParaRPr lang="en-GB" dirty="0"/>
          </a:p>
          <a:p>
            <a:pPr marL="469900" indent="-342900">
              <a:buFont typeface="Arial" panose="020B0604020202020204" pitchFamily="34" charset="0"/>
              <a:buChar char="•"/>
            </a:pPr>
            <a:r>
              <a:rPr lang="en-GB" dirty="0" smtClean="0"/>
              <a:t>Try balancing the complexity and effort of the different step-ups</a:t>
            </a:r>
            <a:endParaRPr lang="en-GB" dirty="0"/>
          </a:p>
        </p:txBody>
      </p:sp>
      <p:pic>
        <p:nvPicPr>
          <p:cNvPr id="7" name="Picture 2" descr="The I-pad, Ebook readers, and the Tech curve « Peasnu's though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3320" y="380639"/>
            <a:ext cx="1600200" cy="1435969"/>
          </a:xfrm>
          <a:prstGeom prst="rect">
            <a:avLst/>
          </a:prstGeom>
          <a:noFill/>
          <a:extLst>
            <a:ext uri="{909E8E84-426E-40DD-AFC4-6F175D3DCCD1}">
              <a14:hiddenFill xmlns:a14="http://schemas.microsoft.com/office/drawing/2010/main">
                <a:solidFill>
                  <a:srgbClr val="FFFFFF"/>
                </a:solidFill>
              </a14:hiddenFill>
            </a:ext>
          </a:extLst>
        </p:spPr>
      </p:pic>
      <p:sp>
        <p:nvSpPr>
          <p:cNvPr id="8" name="Footer Placeholder 7"/>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796649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Tips</a:t>
            </a:r>
            <a:endParaRPr lang="en-GB" dirty="0"/>
          </a:p>
        </p:txBody>
      </p:sp>
      <p:sp>
        <p:nvSpPr>
          <p:cNvPr id="5" name="Text Placeholder 4"/>
          <p:cNvSpPr>
            <a:spLocks noGrp="1"/>
          </p:cNvSpPr>
          <p:nvPr>
            <p:ph type="body" idx="1"/>
          </p:nvPr>
        </p:nvSpPr>
        <p:spPr/>
        <p:txBody>
          <a:bodyPr/>
          <a:lstStyle/>
          <a:p>
            <a:r>
              <a:rPr lang="en-GB" dirty="0" smtClean="0"/>
              <a:t>Roadmap templates can provide direction for targets</a:t>
            </a:r>
          </a:p>
          <a:p>
            <a:pPr lvl="1"/>
            <a:r>
              <a:rPr lang="en-GB" sz="2000" dirty="0"/>
              <a:t>	</a:t>
            </a:r>
            <a:r>
              <a:rPr lang="en-GB" sz="2000" dirty="0" smtClean="0"/>
              <a:t>What type of company are you ?</a:t>
            </a:r>
          </a:p>
          <a:p>
            <a:endParaRPr lang="en-GB" dirty="0"/>
          </a:p>
          <a:p>
            <a:r>
              <a:rPr lang="en-GB" dirty="0" smtClean="0"/>
              <a:t>Take into account the company’s risk appetite</a:t>
            </a:r>
          </a:p>
          <a:p>
            <a:endParaRPr lang="en-GB" dirty="0"/>
          </a:p>
          <a:p>
            <a:r>
              <a:rPr lang="en-GB" dirty="0" smtClean="0"/>
              <a:t>Only include activities where you see added value for the company</a:t>
            </a:r>
          </a:p>
          <a:p>
            <a:pPr lvl="1"/>
            <a:r>
              <a:rPr lang="en-GB" sz="2800" dirty="0"/>
              <a:t>	</a:t>
            </a:r>
            <a:r>
              <a:rPr lang="en-GB" sz="2000" dirty="0" smtClean="0"/>
              <a:t>Even for lower levels</a:t>
            </a:r>
          </a:p>
          <a:p>
            <a:endParaRPr lang="en-GB" dirty="0"/>
          </a:p>
          <a:p>
            <a:r>
              <a:rPr lang="en-GB" dirty="0" err="1" smtClean="0"/>
              <a:t>OpenSAMM</a:t>
            </a:r>
            <a:r>
              <a:rPr lang="en-GB" dirty="0" smtClean="0"/>
              <a:t> activities have dependencies – use them !</a:t>
            </a:r>
          </a:p>
          <a:p>
            <a:endParaRPr lang="en-GB" dirty="0"/>
          </a:p>
          <a:p>
            <a:r>
              <a:rPr lang="en-GB" dirty="0" smtClean="0"/>
              <a:t>Think about links with other practices in the company</a:t>
            </a:r>
          </a:p>
          <a:p>
            <a:pPr lvl="1"/>
            <a:r>
              <a:rPr lang="en-GB" sz="2000" dirty="0"/>
              <a:t>	</a:t>
            </a:r>
            <a:r>
              <a:rPr lang="en-GB" sz="2000" dirty="0" smtClean="0"/>
              <a:t>E.g., training, release management, …</a:t>
            </a:r>
          </a:p>
          <a:p>
            <a:pPr lvl="1"/>
            <a:endParaRPr lang="en-GB" sz="2000" dirty="0"/>
          </a:p>
          <a:p>
            <a:pPr lvl="1"/>
            <a:endParaRPr lang="en-GB" sz="2000" dirty="0"/>
          </a:p>
          <a:p>
            <a:endParaRPr lang="en-GB" dirty="0" smtClean="0"/>
          </a:p>
          <a:p>
            <a:endParaRPr lang="en-GB" dirty="0"/>
          </a:p>
          <a:p>
            <a:endParaRPr lang="en-GB" dirty="0" smtClean="0"/>
          </a:p>
          <a:p>
            <a:endParaRPr lang="en-GB" dirty="0"/>
          </a:p>
          <a:p>
            <a:endParaRPr lang="en-GB" dirty="0"/>
          </a:p>
        </p:txBody>
      </p:sp>
      <p:sp>
        <p:nvSpPr>
          <p:cNvPr id="6" name="Footer Placeholder 5"/>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888418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 Applying </a:t>
            </a:r>
            <a:r>
              <a:rPr lang="en-GB" dirty="0" err="1" smtClean="0"/>
              <a:t>OpenSAMM</a:t>
            </a:r>
            <a:r>
              <a:rPr lang="en-GB" dirty="0" smtClean="0"/>
              <a:t> </a:t>
            </a:r>
            <a:endParaRPr lang="en-GB" dirty="0"/>
          </a:p>
        </p:txBody>
      </p:sp>
      <p:sp>
        <p:nvSpPr>
          <p:cNvPr id="5" name="Text Placeholder 4"/>
          <p:cNvSpPr>
            <a:spLocks noGrp="1"/>
          </p:cNvSpPr>
          <p:nvPr>
            <p:ph type="body" idx="1"/>
          </p:nvPr>
        </p:nvSpPr>
        <p:spPr/>
        <p:txBody>
          <a:bodyPr/>
          <a:lstStyle/>
          <a:p>
            <a:pPr marL="127000" indent="0">
              <a:buNone/>
            </a:pPr>
            <a:r>
              <a:rPr lang="en-GB" dirty="0" smtClean="0"/>
              <a:t>Lightweight assessment of 12 security practices</a:t>
            </a:r>
          </a:p>
          <a:p>
            <a:pPr marL="127000" indent="0">
              <a:buNone/>
            </a:pPr>
            <a:endParaRPr lang="en-GB" dirty="0" smtClean="0"/>
          </a:p>
          <a:p>
            <a:pPr marL="127000" indent="0">
              <a:buNone/>
            </a:pPr>
            <a:r>
              <a:rPr lang="en-GB" dirty="0" smtClean="0"/>
              <a:t>Your thoughts:</a:t>
            </a:r>
            <a:endParaRPr lang="en-GB" dirty="0"/>
          </a:p>
          <a:p>
            <a:pPr marL="469900" indent="-342900">
              <a:buFont typeface="Arial" panose="020B0604020202020204" pitchFamily="34" charset="0"/>
              <a:buChar char="•"/>
            </a:pPr>
            <a:r>
              <a:rPr lang="en-GB" dirty="0" smtClean="0"/>
              <a:t>Representative summary ?</a:t>
            </a:r>
          </a:p>
          <a:p>
            <a:pPr marL="469900" indent="-342900">
              <a:buFont typeface="Arial" panose="020B0604020202020204" pitchFamily="34" charset="0"/>
              <a:buChar char="•"/>
            </a:pPr>
            <a:r>
              <a:rPr lang="en-GB" dirty="0" smtClean="0"/>
              <a:t>New insights learned ?</a:t>
            </a:r>
          </a:p>
          <a:p>
            <a:pPr marL="469900" indent="-342900">
              <a:buFont typeface="Arial" panose="020B0604020202020204" pitchFamily="34" charset="0"/>
              <a:buChar char="•"/>
            </a:pPr>
            <a:r>
              <a:rPr lang="en-GB" dirty="0" smtClean="0"/>
              <a:t>Anything not covered ?</a:t>
            </a:r>
            <a:endParaRPr lang="en-GB" dirty="0"/>
          </a:p>
          <a:p>
            <a:pPr marL="469900" indent="-342900">
              <a:buFont typeface="Arial" panose="020B0604020202020204" pitchFamily="34" charset="0"/>
              <a:buChar char="•"/>
            </a:pPr>
            <a:r>
              <a:rPr lang="en-GB" dirty="0" smtClean="0"/>
              <a:t>…</a:t>
            </a:r>
          </a:p>
        </p:txBody>
      </p:sp>
      <p:sp>
        <p:nvSpPr>
          <p:cNvPr id="6" name="Footer Placeholder 5"/>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09279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a:t>
            </a:r>
            <a:r>
              <a:rPr lang="en-GB" sz="2800" dirty="0" err="1" smtClean="0"/>
              <a:t>OpenSAMM</a:t>
            </a:r>
            <a:endParaRPr lang="en-GB" sz="2800" dirty="0" smtClean="0"/>
          </a:p>
          <a:p>
            <a:r>
              <a:rPr lang="en-GB" sz="2800" dirty="0" smtClean="0"/>
              <a:t>Applying </a:t>
            </a:r>
            <a:r>
              <a:rPr lang="en-GB" sz="2800" dirty="0" err="1" smtClean="0"/>
              <a:t>OpenSAMM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Deployment</a:t>
            </a:r>
          </a:p>
          <a:p>
            <a:pPr lvl="1"/>
            <a:r>
              <a:rPr lang="en-GB" sz="2400" dirty="0" smtClean="0"/>
              <a:t>Setting Improvement Targets</a:t>
            </a:r>
          </a:p>
          <a:p>
            <a:r>
              <a:rPr lang="en-GB" sz="2800" b="1" dirty="0" err="1" smtClean="0"/>
              <a:t>OpenSAMM</a:t>
            </a:r>
            <a:r>
              <a:rPr lang="en-GB" sz="2800" b="1" dirty="0" smtClean="0"/>
              <a:t> Tools</a:t>
            </a:r>
          </a:p>
          <a:p>
            <a:r>
              <a:rPr lang="en-GB" sz="2800" dirty="0" err="1" smtClean="0"/>
              <a:t>OpenSAMM</a:t>
            </a:r>
            <a:r>
              <a:rPr lang="en-GB" sz="2800" dirty="0" smtClean="0"/>
              <a:t> Best Practices</a:t>
            </a:r>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OpenSAMM</a:t>
            </a:r>
            <a:r>
              <a:rPr lang="en-GB" dirty="0" smtClean="0"/>
              <a:t> Tools</a:t>
            </a:r>
            <a:endParaRPr lang="en-GB" dirty="0"/>
          </a:p>
        </p:txBody>
      </p:sp>
      <p:sp>
        <p:nvSpPr>
          <p:cNvPr id="5" name="Text Placeholder 4"/>
          <p:cNvSpPr>
            <a:spLocks noGrp="1"/>
          </p:cNvSpPr>
          <p:nvPr>
            <p:ph type="body" idx="1"/>
          </p:nvPr>
        </p:nvSpPr>
        <p:spPr/>
        <p:txBody>
          <a:bodyPr/>
          <a:lstStyle/>
          <a:p>
            <a:r>
              <a:rPr lang="en-GB" dirty="0" smtClean="0"/>
              <a:t>Translations of the </a:t>
            </a:r>
            <a:r>
              <a:rPr lang="en-GB" dirty="0" err="1" smtClean="0"/>
              <a:t>OpenSAMM</a:t>
            </a:r>
            <a:r>
              <a:rPr lang="en-GB" dirty="0" smtClean="0"/>
              <a:t> model (Spanish, Japanese, </a:t>
            </a:r>
            <a:r>
              <a:rPr lang="en-GB" i="1" dirty="0" smtClean="0"/>
              <a:t>German</a:t>
            </a:r>
            <a:r>
              <a:rPr lang="en-GB" dirty="0" smtClean="0"/>
              <a:t>)</a:t>
            </a:r>
          </a:p>
          <a:p>
            <a:endParaRPr lang="en-GB" dirty="0"/>
          </a:p>
          <a:p>
            <a:r>
              <a:rPr lang="en-GB" dirty="0" smtClean="0"/>
              <a:t>Assessment questionnaire(s)</a:t>
            </a:r>
          </a:p>
          <a:p>
            <a:endParaRPr lang="en-GB" dirty="0"/>
          </a:p>
          <a:p>
            <a:r>
              <a:rPr lang="en-GB" dirty="0" smtClean="0"/>
              <a:t>Roadmap chart template</a:t>
            </a:r>
          </a:p>
          <a:p>
            <a:endParaRPr lang="en-GB" dirty="0"/>
          </a:p>
          <a:p>
            <a:r>
              <a:rPr lang="en-GB" dirty="0" smtClean="0"/>
              <a:t>Project plan template</a:t>
            </a:r>
          </a:p>
          <a:p>
            <a:endParaRPr lang="en-GB" dirty="0"/>
          </a:p>
          <a:p>
            <a:r>
              <a:rPr lang="en-GB" dirty="0" err="1"/>
              <a:t>OpenSAMM</a:t>
            </a:r>
            <a:r>
              <a:rPr lang="en-GB" dirty="0"/>
              <a:t>-BSIMM </a:t>
            </a:r>
            <a:r>
              <a:rPr lang="en-GB" dirty="0" smtClean="0"/>
              <a:t>mapping</a:t>
            </a:r>
          </a:p>
          <a:p>
            <a:endParaRPr lang="en-GB" dirty="0"/>
          </a:p>
          <a:p>
            <a:r>
              <a:rPr lang="en-GB" dirty="0" smtClean="0"/>
              <a:t>Mappings to security standards</a:t>
            </a:r>
          </a:p>
          <a:p>
            <a:pPr lvl="1"/>
            <a:r>
              <a:rPr lang="en-GB" dirty="0"/>
              <a:t>	</a:t>
            </a:r>
            <a:r>
              <a:rPr lang="en-GB" sz="2000" dirty="0"/>
              <a:t>ISO/IEC 27034, PCI, </a:t>
            </a:r>
            <a:r>
              <a:rPr lang="en-GB" sz="2000" dirty="0" smtClean="0"/>
              <a:t>…</a:t>
            </a:r>
            <a:endParaRPr lang="en-GB" sz="2000" dirty="0"/>
          </a:p>
          <a:p>
            <a:endParaRPr lang="en-GB" dirty="0" smtClean="0"/>
          </a:p>
          <a:p>
            <a:endParaRPr lang="en-GB" dirty="0" smtClean="0"/>
          </a:p>
          <a:p>
            <a:endParaRPr lang="en-GB" dirty="0"/>
          </a:p>
          <a:p>
            <a:endParaRPr lang="en-GB" dirty="0"/>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25665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z="4000" dirty="0" err="1" smtClean="0"/>
              <a:t>Implement</a:t>
            </a:r>
            <a:r>
              <a:rPr lang="nl-BE" sz="4000" dirty="0" smtClean="0"/>
              <a:t>: 150+ OWASP resources</a:t>
            </a:r>
            <a:endParaRPr lang="nl-BE" sz="4000" dirty="0"/>
          </a:p>
        </p:txBody>
      </p:sp>
      <p:graphicFrame>
        <p:nvGraphicFramePr>
          <p:cNvPr id="4" name="Content Placeholder 3"/>
          <p:cNvGraphicFramePr>
            <a:graphicFrameLocks noGrp="1"/>
          </p:cNvGraphicFramePr>
          <p:nvPr>
            <p:ph idx="1"/>
            <p:extLst/>
          </p:nvPr>
        </p:nvGraphicFramePr>
        <p:xfrm>
          <a:off x="928243" y="1449658"/>
          <a:ext cx="7357845" cy="4524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27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smtClean="0"/>
              <a:t>Education &amp; Guidance</a:t>
            </a:r>
            <a:endParaRPr lang="nl-BE" dirty="0"/>
          </a:p>
        </p:txBody>
      </p:sp>
      <p:sp>
        <p:nvSpPr>
          <p:cNvPr id="3" name="Content Placeholder 2"/>
          <p:cNvSpPr>
            <a:spLocks noGrp="1"/>
          </p:cNvSpPr>
          <p:nvPr>
            <p:ph type="body" idx="1"/>
          </p:nvPr>
        </p:nvSpPr>
        <p:spPr/>
        <p:txBody>
          <a:bodyPr/>
          <a:lstStyle/>
          <a:p>
            <a:pPr marL="127000" indent="0">
              <a:buNone/>
            </a:pPr>
            <a:endParaRPr lang="nl-BE" sz="2000" dirty="0" smtClean="0"/>
          </a:p>
          <a:p>
            <a:pPr marL="127000" indent="0">
              <a:buNone/>
            </a:pPr>
            <a:endParaRPr lang="nl-BE" dirty="0"/>
          </a:p>
          <a:p>
            <a:pPr marL="127000" indent="0">
              <a:buNone/>
            </a:pPr>
            <a:endParaRPr lang="nl-BE" sz="2000" dirty="0" smtClean="0"/>
          </a:p>
          <a:p>
            <a:pPr marL="127000" indent="0">
              <a:buNone/>
            </a:pPr>
            <a:endParaRPr lang="nl-BE" sz="2000" dirty="0" smtClean="0"/>
          </a:p>
          <a:p>
            <a:pPr marL="127000" indent="0">
              <a:buNone/>
            </a:pPr>
            <a:endParaRPr lang="nl-BE" sz="2000" dirty="0" smtClean="0"/>
          </a:p>
          <a:p>
            <a:pPr marL="127000" indent="0">
              <a:buNone/>
            </a:pPr>
            <a:r>
              <a:rPr lang="nl-BE" sz="2000" dirty="0" smtClean="0"/>
              <a:t>Resources</a:t>
            </a:r>
            <a:r>
              <a:rPr lang="nl-BE" sz="2000" dirty="0"/>
              <a:t>: </a:t>
            </a:r>
          </a:p>
          <a:p>
            <a:pPr marL="401879" indent="-401879">
              <a:buFont typeface="Arial" pitchFamily="34" charset="0"/>
              <a:buChar char="•"/>
            </a:pPr>
            <a:r>
              <a:rPr lang="nl-BE" sz="2000" dirty="0"/>
              <a:t>OWASP Top 10</a:t>
            </a:r>
          </a:p>
          <a:p>
            <a:pPr marL="401879" indent="-401879">
              <a:buFont typeface="Arial" pitchFamily="34" charset="0"/>
              <a:buChar char="•"/>
            </a:pPr>
            <a:r>
              <a:rPr lang="nl-BE" sz="2000" dirty="0"/>
              <a:t>OWASP Education</a:t>
            </a:r>
          </a:p>
          <a:p>
            <a:pPr marL="401879" indent="-401879">
              <a:buFont typeface="Arial" pitchFamily="34" charset="0"/>
              <a:buChar char="•"/>
            </a:pPr>
            <a:r>
              <a:rPr lang="nl-BE" sz="2000" dirty="0"/>
              <a:t>WebGoat</a:t>
            </a:r>
          </a:p>
        </p:txBody>
      </p:sp>
      <p:sp>
        <p:nvSpPr>
          <p:cNvPr id="4" name="TextBox 3"/>
          <p:cNvSpPr txBox="1"/>
          <p:nvPr/>
        </p:nvSpPr>
        <p:spPr>
          <a:xfrm>
            <a:off x="70888" y="974629"/>
            <a:ext cx="4498084" cy="1147135"/>
          </a:xfrm>
          <a:prstGeom prst="rect">
            <a:avLst/>
          </a:prstGeom>
          <a:noFill/>
        </p:spPr>
        <p:txBody>
          <a:bodyPr wrap="none" lIns="64301" tIns="32150" rIns="64301" bIns="32150" rtlCol="0">
            <a:spAutoFit/>
          </a:bodyPr>
          <a:lstStyle/>
          <a:p>
            <a:r>
              <a:rPr lang="en-US" b="1" dirty="0">
                <a:solidFill>
                  <a:schemeClr val="tx1"/>
                </a:solidFill>
              </a:rPr>
              <a:t>Give a man a fish and you feed him for a day;</a:t>
            </a:r>
          </a:p>
          <a:p>
            <a:r>
              <a:rPr lang="en-US" b="1" dirty="0">
                <a:solidFill>
                  <a:schemeClr val="tx1"/>
                </a:solidFill>
              </a:rPr>
              <a:t>Teach a man to fish and you feed him for a lifetime.</a:t>
            </a:r>
            <a:br>
              <a:rPr lang="en-US" b="1" dirty="0">
                <a:solidFill>
                  <a:schemeClr val="tx1"/>
                </a:solidFill>
              </a:rPr>
            </a:br>
            <a:endParaRPr lang="en-US" b="1" dirty="0">
              <a:solidFill>
                <a:schemeClr val="tx1"/>
              </a:solidFill>
            </a:endParaRPr>
          </a:p>
          <a:p>
            <a:r>
              <a:rPr lang="en-US" b="1" dirty="0">
                <a:solidFill>
                  <a:schemeClr val="tx1"/>
                </a:solidFill>
              </a:rPr>
              <a:t>Chinese proverb</a:t>
            </a:r>
          </a:p>
          <a:p>
            <a:endParaRPr lang="nl-BE" b="1" dirty="0">
              <a:solidFill>
                <a:schemeClr val="tx1"/>
              </a:solidFill>
            </a:endParaRPr>
          </a:p>
        </p:txBody>
      </p:sp>
      <p:graphicFrame>
        <p:nvGraphicFramePr>
          <p:cNvPr id="12" name="Content Placeholder 3"/>
          <p:cNvGraphicFramePr>
            <a:graphicFrameLocks/>
          </p:cNvGraphicFramePr>
          <p:nvPr>
            <p:extLst>
              <p:ext uri="{D42A27DB-BD31-4B8C-83A1-F6EECF244321}">
                <p14:modId xmlns:p14="http://schemas.microsoft.com/office/powerpoint/2010/main" val="3555815693"/>
              </p:ext>
            </p:extLst>
          </p:nvPr>
        </p:nvGraphicFramePr>
        <p:xfrm>
          <a:off x="4185647" y="943017"/>
          <a:ext cx="5014712" cy="2990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s://www.owasp.org/images/b/b6/WebGoat-Phishing-XSS-Lesson.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1881" y="3548826"/>
            <a:ext cx="2701424" cy="2270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0888" y="5784778"/>
            <a:ext cx="5806092" cy="711259"/>
          </a:xfrm>
          <a:prstGeom prst="rect">
            <a:avLst/>
          </a:prstGeom>
          <a:noFill/>
        </p:spPr>
        <p:txBody>
          <a:bodyPr wrap="none" lIns="64301" tIns="32150" rIns="64301" bIns="32150" rtlCol="0">
            <a:spAutoFit/>
          </a:bodyPr>
          <a:lstStyle/>
          <a:p>
            <a:r>
              <a:rPr lang="nl-BE" dirty="0">
                <a:solidFill>
                  <a:schemeClr val="tx1"/>
                </a:solidFill>
              </a:rPr>
              <a:t>https://</a:t>
            </a:r>
            <a:r>
              <a:rPr lang="nl-BE" dirty="0" smtClean="0">
                <a:solidFill>
                  <a:schemeClr val="tx1"/>
                </a:solidFill>
              </a:rPr>
              <a:t>www.owasp.org/index.php/Category:OWASP_Top_Ten_Project</a:t>
            </a:r>
          </a:p>
          <a:p>
            <a:r>
              <a:rPr lang="nl-BE" dirty="0">
                <a:solidFill>
                  <a:schemeClr val="tx1"/>
                </a:solidFill>
              </a:rPr>
              <a:t>https://</a:t>
            </a:r>
            <a:r>
              <a:rPr lang="nl-BE" dirty="0" smtClean="0">
                <a:solidFill>
                  <a:schemeClr val="tx1"/>
                </a:solidFill>
              </a:rPr>
              <a:t>www.owasp.org/index.php/Category:OWASP_Education_Project</a:t>
            </a:r>
          </a:p>
          <a:p>
            <a:r>
              <a:rPr lang="nl-BE" dirty="0">
                <a:solidFill>
                  <a:schemeClr val="tx1"/>
                </a:solidFill>
              </a:rPr>
              <a:t>https://www.owasp.org/index.php/Category:OWASP_WebGoat_Project</a:t>
            </a:r>
          </a:p>
        </p:txBody>
      </p:sp>
      <p:sp>
        <p:nvSpPr>
          <p:cNvPr id="13" name="Footer Placeholder 1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52883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OWASP Cheat Sheets</a:t>
            </a:r>
            <a:endParaRPr lang="nl-BE" dirty="0"/>
          </a:p>
        </p:txBody>
      </p:sp>
      <p:sp>
        <p:nvSpPr>
          <p:cNvPr id="12" name="Text Placeholder 11"/>
          <p:cNvSpPr>
            <a:spLocks noGrp="1"/>
          </p:cNvSpPr>
          <p:nvPr>
            <p:ph type="body" idx="1"/>
          </p:nvPr>
        </p:nvSpPr>
        <p:spPr/>
        <p:txBody>
          <a:bodyPr/>
          <a:lstStyle/>
          <a:p>
            <a:endParaRPr lang="en-GB"/>
          </a:p>
        </p:txBody>
      </p:sp>
      <p:sp>
        <p:nvSpPr>
          <p:cNvPr id="4" name="TextBox 3"/>
          <p:cNvSpPr txBox="1"/>
          <p:nvPr/>
        </p:nvSpPr>
        <p:spPr>
          <a:xfrm>
            <a:off x="1303335" y="1912457"/>
            <a:ext cx="3571506" cy="3142694"/>
          </a:xfrm>
          <a:prstGeom prst="rect">
            <a:avLst/>
          </a:prstGeom>
          <a:noFill/>
          <a:ln>
            <a:solidFill>
              <a:schemeClr val="accent2">
                <a:lumMod val="60000"/>
                <a:lumOff val="40000"/>
              </a:schemeClr>
            </a:solidFill>
          </a:ln>
          <a:effectLst/>
          <a:scene3d>
            <a:camera prst="perspectiveContrastingRightFacing"/>
            <a:lightRig rig="threePt" dir="t"/>
          </a:scene3d>
        </p:spPr>
        <p:txBody>
          <a:bodyPr wrap="none" lIns="64301" tIns="32150" rIns="64301" bIns="32150" rtlCol="0">
            <a:spAutoFit/>
          </a:bodyPr>
          <a:lstStyle/>
          <a:p>
            <a:r>
              <a:rPr lang="nl-BE" sz="1000" b="1" dirty="0">
                <a:solidFill>
                  <a:schemeClr val="tx1"/>
                </a:solidFill>
              </a:rPr>
              <a:t>Developer Cheat Sheets (Builder)</a:t>
            </a:r>
          </a:p>
          <a:p>
            <a:endParaRPr lang="nl-BE" sz="1000" dirty="0">
              <a:solidFill>
                <a:schemeClr val="tx1"/>
              </a:solidFill>
            </a:endParaRPr>
          </a:p>
          <a:p>
            <a:r>
              <a:rPr lang="nl-BE" sz="1000" dirty="0">
                <a:solidFill>
                  <a:schemeClr val="tx1"/>
                </a:solidFill>
              </a:rPr>
              <a:t>Authentication Cheat Sheet</a:t>
            </a:r>
          </a:p>
          <a:p>
            <a:r>
              <a:rPr lang="nl-BE" sz="1000" dirty="0">
                <a:solidFill>
                  <a:schemeClr val="tx1"/>
                </a:solidFill>
              </a:rPr>
              <a:t>Choosing and Using Security Questions Cheat Sheet</a:t>
            </a:r>
          </a:p>
          <a:p>
            <a:r>
              <a:rPr lang="nl-BE" sz="1000" dirty="0">
                <a:solidFill>
                  <a:schemeClr val="tx1"/>
                </a:solidFill>
              </a:rPr>
              <a:t>Cross-Site Request Forgery (CSRF) Prevention Cheat Sheet</a:t>
            </a:r>
          </a:p>
          <a:p>
            <a:r>
              <a:rPr lang="nl-BE" sz="1000" dirty="0">
                <a:solidFill>
                  <a:schemeClr val="tx1"/>
                </a:solidFill>
              </a:rPr>
              <a:t>Cryptographic Storage Cheat Sheet</a:t>
            </a:r>
          </a:p>
          <a:p>
            <a:r>
              <a:rPr lang="nl-BE" sz="1000" dirty="0">
                <a:solidFill>
                  <a:schemeClr val="tx1"/>
                </a:solidFill>
              </a:rPr>
              <a:t>DOM based XSS Prevention Cheat Sheet</a:t>
            </a:r>
          </a:p>
          <a:p>
            <a:r>
              <a:rPr lang="nl-BE" sz="1000" dirty="0">
                <a:solidFill>
                  <a:schemeClr val="tx1"/>
                </a:solidFill>
              </a:rPr>
              <a:t>Forgot Password Cheat Sheet</a:t>
            </a:r>
          </a:p>
          <a:p>
            <a:r>
              <a:rPr lang="nl-BE" sz="1000" dirty="0">
                <a:solidFill>
                  <a:schemeClr val="tx1"/>
                </a:solidFill>
              </a:rPr>
              <a:t>HTML5 Security Cheat Sheet</a:t>
            </a:r>
          </a:p>
          <a:p>
            <a:r>
              <a:rPr lang="nl-BE" sz="1000" dirty="0">
                <a:solidFill>
                  <a:schemeClr val="tx1"/>
                </a:solidFill>
              </a:rPr>
              <a:t>Input Validation Cheat Sheet</a:t>
            </a:r>
          </a:p>
          <a:p>
            <a:r>
              <a:rPr lang="nl-BE" sz="1000" dirty="0">
                <a:solidFill>
                  <a:schemeClr val="tx1"/>
                </a:solidFill>
              </a:rPr>
              <a:t>JAAS Cheat Sheet</a:t>
            </a:r>
          </a:p>
          <a:p>
            <a:r>
              <a:rPr lang="nl-BE" sz="1000" dirty="0">
                <a:solidFill>
                  <a:schemeClr val="tx1"/>
                </a:solidFill>
              </a:rPr>
              <a:t>Logging Cheat Sheet</a:t>
            </a:r>
          </a:p>
          <a:p>
            <a:r>
              <a:rPr lang="nl-BE" sz="1000" dirty="0">
                <a:solidFill>
                  <a:schemeClr val="tx1"/>
                </a:solidFill>
              </a:rPr>
              <a:t>OWASP Top Ten Cheat Sheet</a:t>
            </a:r>
          </a:p>
          <a:p>
            <a:r>
              <a:rPr lang="nl-BE" sz="1000" dirty="0">
                <a:solidFill>
                  <a:schemeClr val="tx1"/>
                </a:solidFill>
              </a:rPr>
              <a:t>Query Parameterization Cheat Sheet</a:t>
            </a:r>
          </a:p>
          <a:p>
            <a:r>
              <a:rPr lang="nl-BE" sz="1000" dirty="0">
                <a:solidFill>
                  <a:schemeClr val="tx1"/>
                </a:solidFill>
              </a:rPr>
              <a:t>Session Management Cheat Sheet</a:t>
            </a:r>
          </a:p>
          <a:p>
            <a:r>
              <a:rPr lang="nl-BE" sz="1000" dirty="0">
                <a:solidFill>
                  <a:schemeClr val="tx1"/>
                </a:solidFill>
              </a:rPr>
              <a:t>SQL Injection Prevention Cheat Sheet</a:t>
            </a:r>
          </a:p>
          <a:p>
            <a:r>
              <a:rPr lang="nl-BE" sz="1000" dirty="0">
                <a:solidFill>
                  <a:schemeClr val="tx1"/>
                </a:solidFill>
              </a:rPr>
              <a:t>Transport Layer Protection Cheat Sheet</a:t>
            </a:r>
          </a:p>
          <a:p>
            <a:r>
              <a:rPr lang="nl-BE" sz="1000" dirty="0">
                <a:solidFill>
                  <a:schemeClr val="tx1"/>
                </a:solidFill>
              </a:rPr>
              <a:t>Web Service Security Cheat Sheet</a:t>
            </a:r>
          </a:p>
          <a:p>
            <a:r>
              <a:rPr lang="nl-BE" sz="1000" dirty="0">
                <a:solidFill>
                  <a:schemeClr val="tx1"/>
                </a:solidFill>
              </a:rPr>
              <a:t>XSS (Cross Site Scripting) Prevention Cheat Sheet</a:t>
            </a:r>
          </a:p>
          <a:p>
            <a:r>
              <a:rPr lang="nl-BE" sz="1000" dirty="0">
                <a:solidFill>
                  <a:schemeClr val="tx1"/>
                </a:solidFill>
              </a:rPr>
              <a:t>User Privacy Protection Cheat Sheet</a:t>
            </a:r>
          </a:p>
        </p:txBody>
      </p:sp>
      <p:sp>
        <p:nvSpPr>
          <p:cNvPr id="5" name="TextBox 4"/>
          <p:cNvSpPr txBox="1"/>
          <p:nvPr/>
        </p:nvSpPr>
        <p:spPr>
          <a:xfrm>
            <a:off x="4679169" y="2233979"/>
            <a:ext cx="2744356" cy="3296582"/>
          </a:xfrm>
          <a:prstGeom prst="rect">
            <a:avLst/>
          </a:prstGeom>
          <a:solidFill>
            <a:schemeClr val="bg1"/>
          </a:solidFill>
          <a:ln>
            <a:solidFill>
              <a:schemeClr val="accent2">
                <a:lumMod val="60000"/>
                <a:lumOff val="40000"/>
              </a:schemeClr>
            </a:solidFill>
          </a:ln>
          <a:scene3d>
            <a:camera prst="perspectiveHeroicExtremeRightFacing"/>
            <a:lightRig rig="threePt" dir="t"/>
          </a:scene3d>
        </p:spPr>
        <p:txBody>
          <a:bodyPr wrap="none" lIns="64301" tIns="32150" rIns="64301" bIns="32150" rtlCol="0">
            <a:spAutoFit/>
          </a:bodyPr>
          <a:lstStyle/>
          <a:p>
            <a:r>
              <a:rPr lang="nl-BE" sz="1000" b="1" dirty="0">
                <a:solidFill>
                  <a:schemeClr val="tx1"/>
                </a:solidFill>
              </a:rPr>
              <a:t>Assessment Cheat Sheets (Breaker)</a:t>
            </a:r>
          </a:p>
          <a:p>
            <a:endParaRPr lang="nl-BE" sz="1000" dirty="0">
              <a:solidFill>
                <a:schemeClr val="tx1"/>
              </a:solidFill>
            </a:endParaRPr>
          </a:p>
          <a:p>
            <a:r>
              <a:rPr lang="nl-BE" sz="1000" dirty="0">
                <a:solidFill>
                  <a:schemeClr val="tx1"/>
                </a:solidFill>
              </a:rPr>
              <a:t>Attack Surface Analysis Cheat Sheet</a:t>
            </a:r>
          </a:p>
          <a:p>
            <a:r>
              <a:rPr lang="nl-BE" sz="1000" dirty="0">
                <a:solidFill>
                  <a:schemeClr val="tx1"/>
                </a:solidFill>
              </a:rPr>
              <a:t>XSS Filter Evasion Cheat Sheet</a:t>
            </a:r>
          </a:p>
          <a:p>
            <a:endParaRPr lang="nl-BE" sz="1000" dirty="0">
              <a:solidFill>
                <a:schemeClr val="tx1"/>
              </a:solidFill>
            </a:endParaRPr>
          </a:p>
          <a:p>
            <a:r>
              <a:rPr lang="nl-BE" sz="1000" b="1" dirty="0">
                <a:solidFill>
                  <a:schemeClr val="tx1"/>
                </a:solidFill>
              </a:rPr>
              <a:t>Mobile Cheat Sheets</a:t>
            </a:r>
          </a:p>
          <a:p>
            <a:r>
              <a:rPr lang="nl-BE" sz="1000" dirty="0">
                <a:solidFill>
                  <a:schemeClr val="tx1"/>
                </a:solidFill>
              </a:rPr>
              <a:t>IOS Developer Cheat Sheet</a:t>
            </a:r>
          </a:p>
          <a:p>
            <a:r>
              <a:rPr lang="nl-BE" sz="1000" dirty="0">
                <a:solidFill>
                  <a:schemeClr val="tx1"/>
                </a:solidFill>
              </a:rPr>
              <a:t>Mobile Jailbreaking Cheat Sheet</a:t>
            </a:r>
          </a:p>
          <a:p>
            <a:endParaRPr lang="nl-BE" sz="1000" dirty="0">
              <a:solidFill>
                <a:schemeClr val="tx1"/>
              </a:solidFill>
            </a:endParaRPr>
          </a:p>
          <a:p>
            <a:r>
              <a:rPr lang="nl-BE" sz="1000" b="1" dirty="0">
                <a:solidFill>
                  <a:schemeClr val="tx1"/>
                </a:solidFill>
              </a:rPr>
              <a:t>Draft Cheat Sheets</a:t>
            </a:r>
          </a:p>
          <a:p>
            <a:r>
              <a:rPr lang="nl-BE" sz="1000" dirty="0">
                <a:solidFill>
                  <a:schemeClr val="tx1"/>
                </a:solidFill>
              </a:rPr>
              <a:t>Access Control Cheat Sheet</a:t>
            </a:r>
          </a:p>
          <a:p>
            <a:r>
              <a:rPr lang="nl-BE" sz="1000" dirty="0">
                <a:solidFill>
                  <a:schemeClr val="tx1"/>
                </a:solidFill>
              </a:rPr>
              <a:t>Application Security Architecture Cheat Sheet</a:t>
            </a:r>
          </a:p>
          <a:p>
            <a:r>
              <a:rPr lang="nl-BE" sz="1000" dirty="0">
                <a:solidFill>
                  <a:schemeClr val="tx1"/>
                </a:solidFill>
              </a:rPr>
              <a:t>Clickjacking Cheat Sheet</a:t>
            </a:r>
          </a:p>
          <a:p>
            <a:r>
              <a:rPr lang="nl-BE" sz="1000" dirty="0">
                <a:solidFill>
                  <a:schemeClr val="tx1"/>
                </a:solidFill>
              </a:rPr>
              <a:t>Password Storage Cheat Sheet</a:t>
            </a:r>
          </a:p>
          <a:p>
            <a:r>
              <a:rPr lang="nl-BE" sz="1000" dirty="0">
                <a:solidFill>
                  <a:schemeClr val="tx1"/>
                </a:solidFill>
              </a:rPr>
              <a:t>PHP Security Cheat Sheet</a:t>
            </a:r>
          </a:p>
          <a:p>
            <a:r>
              <a:rPr lang="nl-BE" sz="1000" dirty="0">
                <a:solidFill>
                  <a:schemeClr val="tx1"/>
                </a:solidFill>
              </a:rPr>
              <a:t>REST Security Cheat Sheet</a:t>
            </a:r>
          </a:p>
          <a:p>
            <a:r>
              <a:rPr lang="nl-BE" sz="1000" dirty="0">
                <a:solidFill>
                  <a:schemeClr val="tx1"/>
                </a:solidFill>
              </a:rPr>
              <a:t>Secure Coding Cheat Sheet</a:t>
            </a:r>
          </a:p>
          <a:p>
            <a:r>
              <a:rPr lang="nl-BE" sz="1000" dirty="0">
                <a:solidFill>
                  <a:schemeClr val="tx1"/>
                </a:solidFill>
              </a:rPr>
              <a:t>Secure SDLC Cheat Sheet</a:t>
            </a:r>
          </a:p>
          <a:p>
            <a:r>
              <a:rPr lang="nl-BE" sz="1000" dirty="0">
                <a:solidFill>
                  <a:schemeClr val="tx1"/>
                </a:solidFill>
              </a:rPr>
              <a:t>Threat Modeling Cheat Sheet</a:t>
            </a:r>
          </a:p>
          <a:p>
            <a:r>
              <a:rPr lang="nl-BE" sz="1000" dirty="0">
                <a:solidFill>
                  <a:schemeClr val="tx1"/>
                </a:solidFill>
              </a:rPr>
              <a:t>Virtual Patching Cheat Sheet</a:t>
            </a:r>
          </a:p>
          <a:p>
            <a:r>
              <a:rPr lang="nl-BE" sz="1000" dirty="0">
                <a:solidFill>
                  <a:schemeClr val="tx1"/>
                </a:solidFill>
              </a:rPr>
              <a:t>Web Application Security Testing Cheat Sheet</a:t>
            </a:r>
          </a:p>
        </p:txBody>
      </p:sp>
      <p:sp>
        <p:nvSpPr>
          <p:cNvPr id="3" name="TextBox 2"/>
          <p:cNvSpPr txBox="1"/>
          <p:nvPr/>
        </p:nvSpPr>
        <p:spPr>
          <a:xfrm>
            <a:off x="464772" y="6218708"/>
            <a:ext cx="3941799" cy="280372"/>
          </a:xfrm>
          <a:prstGeom prst="rect">
            <a:avLst/>
          </a:prstGeom>
          <a:noFill/>
        </p:spPr>
        <p:txBody>
          <a:bodyPr wrap="none" lIns="64301" tIns="32150" rIns="64301" bIns="32150" rtlCol="0">
            <a:spAutoFit/>
          </a:bodyPr>
          <a:lstStyle/>
          <a:p>
            <a:r>
              <a:rPr lang="nl-BE" dirty="0">
                <a:solidFill>
                  <a:schemeClr val="tx1"/>
                </a:solidFill>
              </a:rPr>
              <a:t>https://www.owasp.org/index.php/Cheat_Sheets</a:t>
            </a:r>
          </a:p>
        </p:txBody>
      </p:sp>
      <p:sp>
        <p:nvSpPr>
          <p:cNvPr id="13" name="Footer Placeholder 1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7495474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noAutofit/>
          </a:bodyPr>
          <a:lstStyle/>
          <a:p>
            <a:pPr algn="l"/>
            <a:r>
              <a:rPr lang="en-US" sz="3200" dirty="0"/>
              <a:t>Secure Coding Practices Quick Reference Guide </a:t>
            </a:r>
          </a:p>
        </p:txBody>
      </p:sp>
      <p:sp>
        <p:nvSpPr>
          <p:cNvPr id="123907" name="Rectangle 3"/>
          <p:cNvSpPr>
            <a:spLocks noGrp="1" noChangeArrowheads="1"/>
          </p:cNvSpPr>
          <p:nvPr>
            <p:ph type="body" idx="1"/>
          </p:nvPr>
        </p:nvSpPr>
        <p:spPr/>
        <p:txBody>
          <a:bodyPr>
            <a:normAutofit/>
          </a:bodyPr>
          <a:lstStyle/>
          <a:p>
            <a:pPr marL="517500" indent="-517500">
              <a:spcBef>
                <a:spcPct val="80000"/>
              </a:spcBef>
              <a:buFont typeface="Arial" pitchFamily="34" charset="0"/>
              <a:buChar char="•"/>
            </a:pPr>
            <a:r>
              <a:rPr lang="en-US" sz="1700" dirty="0"/>
              <a:t>Technology agnostic coding practices</a:t>
            </a:r>
          </a:p>
          <a:p>
            <a:pPr marL="517500" indent="-517500">
              <a:spcBef>
                <a:spcPct val="80000"/>
              </a:spcBef>
              <a:buFont typeface="Arial" pitchFamily="34" charset="0"/>
              <a:buChar char="•"/>
            </a:pPr>
            <a:r>
              <a:rPr lang="en-US" sz="1700" dirty="0"/>
              <a:t>What to do, not how to do it</a:t>
            </a:r>
          </a:p>
          <a:p>
            <a:pPr marL="517500" indent="-517500">
              <a:spcBef>
                <a:spcPct val="80000"/>
              </a:spcBef>
              <a:buFont typeface="Arial" pitchFamily="34" charset="0"/>
              <a:buChar char="•"/>
            </a:pPr>
            <a:r>
              <a:rPr lang="en-US" sz="1700" dirty="0"/>
              <a:t>Compact, but comprehensive checklist format</a:t>
            </a:r>
          </a:p>
          <a:p>
            <a:pPr marL="517500" indent="-517500">
              <a:spcBef>
                <a:spcPct val="80000"/>
              </a:spcBef>
              <a:buFont typeface="Arial" pitchFamily="34" charset="0"/>
              <a:buChar char="•"/>
            </a:pPr>
            <a:r>
              <a:rPr lang="en-US" sz="1700" dirty="0"/>
              <a:t>Focuses on secure coding requirements, rather then </a:t>
            </a:r>
            <a:r>
              <a:rPr lang="en-US" sz="1700" dirty="0" smtClean="0"/>
              <a:t/>
            </a:r>
            <a:br>
              <a:rPr lang="en-US" sz="1700" dirty="0" smtClean="0"/>
            </a:br>
            <a:r>
              <a:rPr lang="en-US" sz="1700" dirty="0" smtClean="0"/>
              <a:t>on </a:t>
            </a:r>
            <a:r>
              <a:rPr lang="en-US" sz="1700" dirty="0"/>
              <a:t>vulnerabilities and exploits</a:t>
            </a:r>
            <a:r>
              <a:rPr lang="en-US" sz="2000" dirty="0"/>
              <a:t> </a:t>
            </a:r>
          </a:p>
          <a:p>
            <a:pPr marL="517500" indent="-517500">
              <a:spcBef>
                <a:spcPct val="80000"/>
              </a:spcBef>
              <a:buFont typeface="Arial" pitchFamily="34" charset="0"/>
              <a:buChar char="•"/>
            </a:pPr>
            <a:r>
              <a:rPr lang="en-US" sz="1700" dirty="0"/>
              <a:t>Includes a cross referenced glossary to get </a:t>
            </a:r>
            <a:r>
              <a:rPr lang="en-US" sz="1700" dirty="0" smtClean="0"/>
              <a:t/>
            </a:r>
            <a:br>
              <a:rPr lang="en-US" sz="1700" dirty="0" smtClean="0"/>
            </a:br>
            <a:r>
              <a:rPr lang="en-US" sz="1700" dirty="0" smtClean="0"/>
              <a:t>developers </a:t>
            </a:r>
            <a:r>
              <a:rPr lang="en-US" sz="1700" dirty="0"/>
              <a:t>and security folks talking the </a:t>
            </a:r>
            <a:r>
              <a:rPr lang="en-US" sz="1700" dirty="0" smtClean="0"/>
              <a:t/>
            </a:r>
            <a:br>
              <a:rPr lang="en-US" sz="1700" dirty="0" smtClean="0"/>
            </a:br>
            <a:r>
              <a:rPr lang="en-US" sz="1700" dirty="0" smtClean="0"/>
              <a:t>same </a:t>
            </a:r>
            <a:r>
              <a:rPr lang="en-US" sz="1700" dirty="0"/>
              <a:t>language</a:t>
            </a:r>
          </a:p>
          <a:p>
            <a:pPr marL="517500" indent="-517500">
              <a:buFont typeface="Arial" pitchFamily="34" charset="0"/>
              <a:buChar char="•"/>
            </a:pPr>
            <a:endParaRPr lang="en-US" sz="17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5770" y="1714221"/>
            <a:ext cx="3531222" cy="41604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Lst>
        </p:spPr>
      </p:pic>
      <p:sp>
        <p:nvSpPr>
          <p:cNvPr id="2" name="TextBox 1"/>
          <p:cNvSpPr txBox="1"/>
          <p:nvPr/>
        </p:nvSpPr>
        <p:spPr>
          <a:xfrm>
            <a:off x="132194" y="6219920"/>
            <a:ext cx="7865950" cy="280372"/>
          </a:xfrm>
          <a:prstGeom prst="rect">
            <a:avLst/>
          </a:prstGeom>
          <a:noFill/>
        </p:spPr>
        <p:txBody>
          <a:bodyPr wrap="none" lIns="64301" tIns="32150" rIns="64301" bIns="32150" rtlCol="0">
            <a:spAutoFit/>
          </a:bodyPr>
          <a:lstStyle/>
          <a:p>
            <a:r>
              <a:rPr lang="nl-BE" dirty="0">
                <a:solidFill>
                  <a:schemeClr val="tx1"/>
                </a:solidFill>
              </a:rPr>
              <a:t>https://www.owasp.org/index.php/OWASP_Secure_Coding_Practices_-_Quick_Reference_Guide</a:t>
            </a:r>
          </a:p>
        </p:txBody>
      </p:sp>
      <p:sp>
        <p:nvSpPr>
          <p:cNvPr id="3" name="Footer Placeholder 2"/>
          <p:cNvSpPr>
            <a:spLocks noGrp="1"/>
          </p:cNvSpPr>
          <p:nvPr>
            <p:ph type="ftr" idx="11"/>
          </p:nvPr>
        </p:nvSpPr>
        <p:spPr>
          <a:xfrm>
            <a:off x="1574800" y="6342282"/>
            <a:ext cx="5384799" cy="365125"/>
          </a:xfrm>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7604629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algn="l"/>
            <a:r>
              <a:rPr lang="en-US" sz="3400" dirty="0"/>
              <a:t>The OWASP Enterprise Security API</a:t>
            </a:r>
          </a:p>
        </p:txBody>
      </p:sp>
      <p:sp>
        <p:nvSpPr>
          <p:cNvPr id="4" name="Text Placeholder 3"/>
          <p:cNvSpPr>
            <a:spLocks noGrp="1"/>
          </p:cNvSpPr>
          <p:nvPr>
            <p:ph type="body" idx="1"/>
          </p:nvPr>
        </p:nvSpPr>
        <p:spPr/>
        <p:txBody>
          <a:bodyPr/>
          <a:lstStyle/>
          <a:p>
            <a:endParaRPr lang="en-GB"/>
          </a:p>
        </p:txBody>
      </p:sp>
      <p:graphicFrame>
        <p:nvGraphicFramePr>
          <p:cNvPr id="6" name="Diagram 5"/>
          <p:cNvGraphicFramePr/>
          <p:nvPr>
            <p:extLst>
              <p:ext uri="{D42A27DB-BD31-4B8C-83A1-F6EECF244321}">
                <p14:modId xmlns:p14="http://schemas.microsoft.com/office/powerpoint/2010/main" val="3998810227"/>
              </p:ext>
            </p:extLst>
          </p:nvPr>
        </p:nvGraphicFramePr>
        <p:xfrm>
          <a:off x="500034" y="1052736"/>
          <a:ext cx="8143932" cy="4158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7"/>
          <p:cNvGrpSpPr/>
          <p:nvPr/>
        </p:nvGrpSpPr>
        <p:grpSpPr>
          <a:xfrm>
            <a:off x="501328" y="5301209"/>
            <a:ext cx="8141345" cy="813483"/>
            <a:chOff x="0" y="433514"/>
            <a:chExt cx="8141345" cy="813483"/>
          </a:xfrm>
          <a:scene3d>
            <a:camera prst="orthographicFront"/>
            <a:lightRig rig="chilly" dir="t"/>
          </a:scene3d>
        </p:grpSpPr>
        <p:sp>
          <p:nvSpPr>
            <p:cNvPr id="9" name="Rounded Rectangle 8"/>
            <p:cNvSpPr/>
            <p:nvPr/>
          </p:nvSpPr>
          <p:spPr>
            <a:xfrm>
              <a:off x="0" y="433514"/>
              <a:ext cx="8141345" cy="813483"/>
            </a:xfrm>
            <a:prstGeom prst="roundRect">
              <a:avLst>
                <a:gd name="adj" fmla="val 10000"/>
              </a:avLst>
            </a:prstGeom>
            <a:solidFill>
              <a:srgbClr val="659A2A"/>
            </a:solidFill>
            <a:sp3d prstMaterial="translucentPowder">
              <a:bevelT w="127000" h="25400" prst="softRound"/>
            </a:sp3d>
          </p:spPr>
          <p:style>
            <a:lnRef idx="0">
              <a:schemeClr val="lt1">
                <a:hueOff val="0"/>
                <a:satOff val="0"/>
                <a:lumOff val="0"/>
                <a:alphaOff val="0"/>
              </a:schemeClr>
            </a:lnRef>
            <a:fillRef idx="1">
              <a:scrgbClr r="0" g="0" b="0"/>
            </a:fillRef>
            <a:effectRef idx="0">
              <a:schemeClr val="accent2">
                <a:shade val="80000"/>
                <a:hueOff val="0"/>
                <a:satOff val="0"/>
                <a:lumOff val="0"/>
                <a:alphaOff val="0"/>
              </a:schemeClr>
            </a:effectRef>
            <a:fontRef idx="minor">
              <a:schemeClr val="lt1"/>
            </a:fontRef>
          </p:style>
        </p:sp>
        <p:sp>
          <p:nvSpPr>
            <p:cNvPr id="10" name="Rounded Rectangle 4"/>
            <p:cNvSpPr/>
            <p:nvPr/>
          </p:nvSpPr>
          <p:spPr>
            <a:xfrm>
              <a:off x="23826" y="457340"/>
              <a:ext cx="8093693" cy="765831"/>
            </a:xfrm>
            <a:prstGeom prst="rect">
              <a:avLst/>
            </a:prstGeom>
            <a:sp3d/>
          </p:spPr>
          <p:style>
            <a:lnRef idx="0">
              <a:scrgbClr r="0" g="0" b="0"/>
            </a:lnRef>
            <a:fillRef idx="0">
              <a:scrgbClr r="0" g="0" b="0"/>
            </a:fillRef>
            <a:effectRef idx="0">
              <a:scrgbClr r="0" g="0" b="0"/>
            </a:effectRef>
            <a:fontRef idx="minor">
              <a:schemeClr val="lt1"/>
            </a:fontRef>
          </p:style>
          <p:txBody>
            <a:bodyPr tIns="91440" bIns="91440" spcCol="1270" anchor="ctr"/>
            <a:lstStyle/>
            <a:p>
              <a:pPr algn="ctr" defTabSz="1066747" eaLnBrk="0" hangingPunct="0">
                <a:lnSpc>
                  <a:spcPct val="90000"/>
                </a:lnSpc>
                <a:spcAft>
                  <a:spcPct val="35000"/>
                </a:spcAft>
                <a:defRPr/>
              </a:pPr>
              <a:r>
                <a:rPr lang="en-US" sz="2400" dirty="0">
                  <a:solidFill>
                    <a:prstClr val="white"/>
                  </a:solidFill>
                </a:rPr>
                <a:t>Existing Enterprise Security Services/Libraries</a:t>
              </a:r>
            </a:p>
          </p:txBody>
        </p:sp>
      </p:grpSp>
      <p:sp>
        <p:nvSpPr>
          <p:cNvPr id="3" name="TextBox 2"/>
          <p:cNvSpPr txBox="1"/>
          <p:nvPr/>
        </p:nvSpPr>
        <p:spPr>
          <a:xfrm>
            <a:off x="100036" y="6245371"/>
            <a:ext cx="6304625" cy="280372"/>
          </a:xfrm>
          <a:prstGeom prst="rect">
            <a:avLst/>
          </a:prstGeom>
          <a:noFill/>
        </p:spPr>
        <p:txBody>
          <a:bodyPr wrap="none" lIns="64301" tIns="32150" rIns="64301" bIns="32150" rtlCol="0">
            <a:spAutoFit/>
          </a:bodyPr>
          <a:lstStyle/>
          <a:p>
            <a:r>
              <a:rPr lang="nl-BE" dirty="0">
                <a:solidFill>
                  <a:schemeClr val="tx1"/>
                </a:solidFill>
              </a:rPr>
              <a:t>https://www.owasp.org/index.php/Category:OWASP_Enterprise_Security_API</a:t>
            </a:r>
          </a:p>
        </p:txBody>
      </p:sp>
      <p:sp>
        <p:nvSpPr>
          <p:cNvPr id="5" name="Footer Placeholder 4"/>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199272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The </a:t>
            </a:r>
            <a:r>
              <a:rPr lang="nl-BE" dirty="0" err="1" smtClean="0"/>
              <a:t>State-of-Practice</a:t>
            </a:r>
            <a:r>
              <a:rPr lang="nl-BE" dirty="0" smtClean="0"/>
              <a:t> in Secure Software </a:t>
            </a:r>
            <a:r>
              <a:rPr lang="nl-BE" dirty="0" err="1" smtClean="0"/>
              <a:t>Development</a:t>
            </a:r>
            <a:endParaRPr lang="nl-BE" dirty="0"/>
          </a:p>
        </p:txBody>
      </p:sp>
      <p:sp>
        <p:nvSpPr>
          <p:cNvPr id="11" name="Content Placeholder 10"/>
          <p:cNvSpPr>
            <a:spLocks noGrp="1"/>
          </p:cNvSpPr>
          <p:nvPr>
            <p:ph type="body" idx="1"/>
          </p:nvPr>
        </p:nvSpPr>
        <p:spPr/>
        <p:txBody>
          <a:bodyPr/>
          <a:lstStyle/>
          <a:p>
            <a:endParaRPr lang="nl-BE" dirty="0" smtClean="0"/>
          </a:p>
          <a:p>
            <a:endParaRPr lang="nl-BE" dirty="0" smtClean="0"/>
          </a:p>
          <a:p>
            <a:endParaRPr lang="nl-BE" dirty="0" smtClean="0"/>
          </a:p>
          <a:p>
            <a:pPr>
              <a:buNone/>
            </a:pPr>
            <a:endParaRPr lang="nl-BE" b="1" dirty="0" smtClean="0"/>
          </a:p>
          <a:p>
            <a:endParaRPr lang="nl-BE" sz="1600" b="1" dirty="0" smtClean="0"/>
          </a:p>
          <a:p>
            <a:pPr marL="127000" indent="0">
              <a:buNone/>
            </a:pPr>
            <a:r>
              <a:rPr lang="nl-BE" b="1" dirty="0" smtClean="0"/>
              <a:t>Problematic</a:t>
            </a:r>
            <a:r>
              <a:rPr lang="nl-BE" dirty="0" smtClean="0"/>
              <a:t>, since:</a:t>
            </a:r>
          </a:p>
          <a:p>
            <a:pPr marL="742950" lvl="1" indent="-285750">
              <a:buFont typeface="Arial" panose="020B0604020202020204" pitchFamily="34" charset="0"/>
              <a:buChar char="•"/>
            </a:pPr>
            <a:r>
              <a:rPr lang="nl-BE" sz="2000" dirty="0" smtClean="0"/>
              <a:t>Focus </a:t>
            </a:r>
            <a:r>
              <a:rPr lang="nl-BE" sz="2000" dirty="0" err="1" smtClean="0"/>
              <a:t>on</a:t>
            </a:r>
            <a:r>
              <a:rPr lang="nl-BE" sz="2000" dirty="0" smtClean="0"/>
              <a:t> bugs, </a:t>
            </a:r>
            <a:r>
              <a:rPr lang="nl-BE" sz="2000" dirty="0" err="1" smtClean="0"/>
              <a:t>not</a:t>
            </a:r>
            <a:r>
              <a:rPr lang="nl-BE" sz="2000" dirty="0" smtClean="0"/>
              <a:t> </a:t>
            </a:r>
            <a:r>
              <a:rPr lang="nl-BE" sz="2000" dirty="0" err="1" smtClean="0"/>
              <a:t>flaws</a:t>
            </a:r>
            <a:endParaRPr lang="nl-BE" sz="2000" dirty="0" smtClean="0"/>
          </a:p>
          <a:p>
            <a:pPr marL="742950" lvl="1" indent="-285750">
              <a:buFont typeface="Arial" panose="020B0604020202020204" pitchFamily="34" charset="0"/>
              <a:buChar char="•"/>
            </a:pPr>
            <a:r>
              <a:rPr lang="nl-BE" sz="2000" dirty="0" err="1" smtClean="0"/>
              <a:t>Penetration</a:t>
            </a:r>
            <a:r>
              <a:rPr lang="nl-BE" sz="2000" dirty="0" smtClean="0"/>
              <a:t> </a:t>
            </a:r>
            <a:r>
              <a:rPr lang="nl-BE" sz="2000" dirty="0" err="1" smtClean="0"/>
              <a:t>can</a:t>
            </a:r>
            <a:r>
              <a:rPr lang="nl-BE" sz="2000" dirty="0" smtClean="0"/>
              <a:t> </a:t>
            </a:r>
            <a:r>
              <a:rPr lang="nl-BE" sz="2000" dirty="0" err="1" smtClean="0"/>
              <a:t>cause</a:t>
            </a:r>
            <a:r>
              <a:rPr lang="nl-BE" sz="2000" dirty="0" smtClean="0"/>
              <a:t> major </a:t>
            </a:r>
            <a:r>
              <a:rPr lang="nl-BE" sz="2000" dirty="0" err="1" smtClean="0"/>
              <a:t>harm</a:t>
            </a:r>
            <a:endParaRPr lang="nl-BE" sz="2000" dirty="0" smtClean="0"/>
          </a:p>
          <a:p>
            <a:pPr marL="742950" lvl="1" indent="-285750">
              <a:buFont typeface="Arial" panose="020B0604020202020204" pitchFamily="34" charset="0"/>
              <a:buChar char="•"/>
            </a:pPr>
            <a:r>
              <a:rPr lang="nl-BE" sz="2000" dirty="0" err="1" smtClean="0"/>
              <a:t>Not</a:t>
            </a:r>
            <a:r>
              <a:rPr lang="nl-BE" sz="2000" dirty="0" smtClean="0"/>
              <a:t> </a:t>
            </a:r>
            <a:r>
              <a:rPr lang="nl-BE" sz="2000" dirty="0" err="1" smtClean="0"/>
              <a:t>cost</a:t>
            </a:r>
            <a:r>
              <a:rPr lang="nl-BE" sz="2000" dirty="0" smtClean="0"/>
              <a:t> </a:t>
            </a:r>
            <a:r>
              <a:rPr lang="nl-BE" sz="2000" dirty="0" err="1" smtClean="0"/>
              <a:t>efficient</a:t>
            </a:r>
            <a:endParaRPr lang="nl-BE" sz="2000" dirty="0" smtClean="0"/>
          </a:p>
          <a:p>
            <a:pPr marL="742950" lvl="1" indent="-285750">
              <a:buFont typeface="Arial" panose="020B0604020202020204" pitchFamily="34" charset="0"/>
              <a:buChar char="•"/>
            </a:pPr>
            <a:r>
              <a:rPr lang="nl-BE" sz="2000" dirty="0" smtClean="0"/>
              <a:t>No </a:t>
            </a:r>
            <a:r>
              <a:rPr lang="nl-BE" sz="2000" dirty="0" err="1" smtClean="0"/>
              <a:t>security</a:t>
            </a:r>
            <a:r>
              <a:rPr lang="nl-BE" sz="2000" dirty="0" smtClean="0"/>
              <a:t> </a:t>
            </a:r>
            <a:r>
              <a:rPr lang="nl-BE" sz="2000" dirty="0" err="1" smtClean="0"/>
              <a:t>assurance</a:t>
            </a:r>
            <a:endParaRPr lang="nl-BE" sz="2000" dirty="0" smtClean="0"/>
          </a:p>
          <a:p>
            <a:pPr marL="1200150" lvl="2" indent="-285750">
              <a:buFont typeface="Arial" panose="020B0604020202020204" pitchFamily="34" charset="0"/>
              <a:buChar char="•"/>
            </a:pPr>
            <a:r>
              <a:rPr lang="nl-BE" sz="2000" dirty="0" smtClean="0"/>
              <a:t>All bugs </a:t>
            </a:r>
            <a:r>
              <a:rPr lang="nl-BE" sz="2000" dirty="0" err="1" smtClean="0"/>
              <a:t>found</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fixes</a:t>
            </a:r>
            <a:r>
              <a:rPr lang="nl-BE" sz="2000" dirty="0" smtClean="0"/>
              <a:t> all </a:t>
            </a:r>
            <a:r>
              <a:rPr lang="nl-BE" sz="2000" dirty="0" err="1" smtClean="0"/>
              <a:t>occurences</a:t>
            </a:r>
            <a:r>
              <a:rPr lang="nl-BE" sz="2000" dirty="0" smtClean="0"/>
              <a:t> ? (</a:t>
            </a:r>
            <a:r>
              <a:rPr lang="nl-BE" sz="2000" dirty="0" err="1" smtClean="0"/>
              <a:t>also</a:t>
            </a:r>
            <a:r>
              <a:rPr lang="nl-BE" sz="2000" dirty="0" smtClean="0"/>
              <a:t> </a:t>
            </a:r>
            <a:r>
              <a:rPr lang="nl-BE" sz="2000" dirty="0" err="1" smtClean="0"/>
              <a:t>future</a:t>
            </a:r>
            <a:r>
              <a:rPr lang="nl-BE" sz="2000" dirty="0" smtClean="0"/>
              <a:t> ?)</a:t>
            </a:r>
          </a:p>
          <a:p>
            <a:pPr marL="1200150" lvl="2" indent="-285750">
              <a:buFont typeface="Arial" panose="020B0604020202020204" pitchFamily="34" charset="0"/>
              <a:buChar char="•"/>
            </a:pPr>
            <a:r>
              <a:rPr lang="nl-BE" sz="2000" dirty="0" smtClean="0"/>
              <a:t>Bug </a:t>
            </a:r>
            <a:r>
              <a:rPr lang="nl-BE" sz="2000" dirty="0" err="1" smtClean="0"/>
              <a:t>fix</a:t>
            </a:r>
            <a:r>
              <a:rPr lang="nl-BE" sz="2000" dirty="0" smtClean="0"/>
              <a:t> </a:t>
            </a:r>
            <a:r>
              <a:rPr lang="nl-BE" sz="2000" dirty="0" err="1" smtClean="0"/>
              <a:t>might</a:t>
            </a:r>
            <a:r>
              <a:rPr lang="nl-BE" sz="2000" dirty="0" smtClean="0"/>
              <a:t> </a:t>
            </a:r>
            <a:r>
              <a:rPr lang="nl-BE" sz="2000" dirty="0" err="1" smtClean="0"/>
              <a:t>introduce</a:t>
            </a:r>
            <a:r>
              <a:rPr lang="nl-BE" sz="2000" dirty="0" smtClean="0"/>
              <a:t> </a:t>
            </a:r>
            <a:r>
              <a:rPr lang="nl-BE" sz="2000" dirty="0" err="1" smtClean="0"/>
              <a:t>new</a:t>
            </a:r>
            <a:r>
              <a:rPr lang="nl-BE" sz="2000" dirty="0" smtClean="0"/>
              <a:t> </a:t>
            </a:r>
            <a:r>
              <a:rPr lang="nl-BE" sz="2000" dirty="0" err="1" smtClean="0"/>
              <a:t>security</a:t>
            </a:r>
            <a:r>
              <a:rPr lang="nl-BE" sz="2000" dirty="0" smtClean="0"/>
              <a:t> </a:t>
            </a:r>
            <a:r>
              <a:rPr lang="nl-BE" sz="2000" dirty="0" err="1" smtClean="0"/>
              <a:t>vulnerabilities</a:t>
            </a:r>
            <a:endParaRPr lang="nl-BE" sz="2000" dirty="0" smtClean="0"/>
          </a:p>
          <a:p>
            <a:endParaRPr lang="nl-BE" dirty="0"/>
          </a:p>
        </p:txBody>
      </p:sp>
      <p:grpSp>
        <p:nvGrpSpPr>
          <p:cNvPr id="3" name="Group 5"/>
          <p:cNvGrpSpPr/>
          <p:nvPr/>
        </p:nvGrpSpPr>
        <p:grpSpPr>
          <a:xfrm>
            <a:off x="642910" y="1394218"/>
            <a:ext cx="7643866" cy="928694"/>
            <a:chOff x="428596" y="5072074"/>
            <a:chExt cx="7643866" cy="928694"/>
          </a:xfrm>
          <a:scene3d>
            <a:camera prst="orthographicFront">
              <a:rot lat="0" lon="0" rev="0"/>
            </a:camera>
            <a:lightRig rig="threePt" dir="t"/>
          </a:scene3d>
        </p:grpSpPr>
        <p:sp>
          <p:nvSpPr>
            <p:cNvPr id="7" name="Chevron 6"/>
            <p:cNvSpPr/>
            <p:nvPr/>
          </p:nvSpPr>
          <p:spPr bwMode="auto">
            <a:xfrm>
              <a:off x="428596" y="5072074"/>
              <a:ext cx="1571636" cy="928694"/>
            </a:xfrm>
            <a:prstGeom prst="chevron">
              <a:avLst/>
            </a:prstGeom>
            <a:solidFill>
              <a:srgbClr val="B2B2B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Analyse</a:t>
              </a:r>
              <a:endParaRPr kumimoji="0" lang="nl-BE" sz="1200" b="0" i="0" u="none" strike="noStrike" cap="none" normalizeH="0" baseline="0" dirty="0" smtClean="0">
                <a:ln>
                  <a:noFill/>
                </a:ln>
                <a:solidFill>
                  <a:schemeClr val="bg1"/>
                </a:solidFill>
                <a:effectLst/>
                <a:latin typeface="+mn-lt"/>
              </a:endParaRPr>
            </a:p>
          </p:txBody>
        </p:sp>
        <p:sp>
          <p:nvSpPr>
            <p:cNvPr id="8" name="Chevron 7"/>
            <p:cNvSpPr/>
            <p:nvPr/>
          </p:nvSpPr>
          <p:spPr bwMode="auto">
            <a:xfrm>
              <a:off x="1643042" y="5072074"/>
              <a:ext cx="1571636" cy="928694"/>
            </a:xfrm>
            <a:prstGeom prst="chevron">
              <a:avLst/>
            </a:prstGeom>
            <a:solidFill>
              <a:srgbClr val="969696"/>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Design</a:t>
              </a:r>
              <a:endParaRPr kumimoji="0" lang="nl-BE" sz="1200" b="0" i="0" u="none" strike="noStrike" cap="none" normalizeH="0" baseline="0" dirty="0" smtClean="0">
                <a:ln>
                  <a:noFill/>
                </a:ln>
                <a:solidFill>
                  <a:schemeClr val="bg1"/>
                </a:solidFill>
                <a:effectLst/>
                <a:latin typeface="+mn-lt"/>
              </a:endParaRPr>
            </a:p>
          </p:txBody>
        </p:sp>
        <p:sp>
          <p:nvSpPr>
            <p:cNvPr id="9" name="Chevron 8"/>
            <p:cNvSpPr/>
            <p:nvPr/>
          </p:nvSpPr>
          <p:spPr bwMode="auto">
            <a:xfrm>
              <a:off x="2857488" y="5072074"/>
              <a:ext cx="1571636" cy="928694"/>
            </a:xfrm>
            <a:prstGeom prst="chevron">
              <a:avLst/>
            </a:prstGeom>
            <a:solidFill>
              <a:srgbClr val="808080"/>
            </a:solidFill>
            <a:ln w="9525" cap="flat" cmpd="sng" algn="ctr">
              <a:noFill/>
              <a:prstDash val="solid"/>
              <a:round/>
              <a:headEnd type="none" w="med" len="med"/>
              <a:tailEnd type="none" w="med" len="med"/>
            </a:ln>
            <a:effectLst/>
            <a:sp3d>
              <a:bevelT/>
            </a:sp3d>
          </p:spPr>
          <p:txBody>
            <a:bodyPr vert="horz" wrap="none" lIns="91440" tIns="45720" rIns="1800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Implement</a:t>
              </a:r>
              <a:endParaRPr kumimoji="0" lang="nl-BE" sz="1200" b="0" i="0" u="none" strike="noStrike" cap="none" normalizeH="0" baseline="0" dirty="0" smtClean="0">
                <a:ln>
                  <a:noFill/>
                </a:ln>
                <a:solidFill>
                  <a:schemeClr val="bg1"/>
                </a:solidFill>
                <a:effectLst/>
                <a:latin typeface="+mn-lt"/>
              </a:endParaRPr>
            </a:p>
          </p:txBody>
        </p:sp>
        <p:sp>
          <p:nvSpPr>
            <p:cNvPr id="10" name="Chevron 9"/>
            <p:cNvSpPr/>
            <p:nvPr/>
          </p:nvSpPr>
          <p:spPr bwMode="auto">
            <a:xfrm>
              <a:off x="4071934" y="5072074"/>
              <a:ext cx="1571636" cy="928694"/>
            </a:xfrm>
            <a:prstGeom prst="chevron">
              <a:avLst/>
            </a:prstGeom>
            <a:solidFill>
              <a:srgbClr val="777777"/>
            </a:solidFill>
            <a:ln w="9525" cap="flat" cmpd="sng" algn="ctr">
              <a:noFill/>
              <a:prstDash val="solid"/>
              <a:round/>
              <a:headEnd type="none" w="med" len="med"/>
              <a:tailEnd type="none" w="med" len="med"/>
            </a:ln>
            <a:effectLst/>
            <a:sp3d>
              <a:bevel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smtClean="0">
                  <a:solidFill>
                    <a:schemeClr val="bg1"/>
                  </a:solidFill>
                  <a:latin typeface="+mn-lt"/>
                </a:rPr>
                <a:t>Test</a:t>
              </a:r>
              <a:endParaRPr kumimoji="0" lang="nl-BE" sz="1200" b="0" i="0" u="none" strike="noStrike" cap="none" normalizeH="0" baseline="0" dirty="0" smtClean="0">
                <a:ln>
                  <a:noFill/>
                </a:ln>
                <a:solidFill>
                  <a:schemeClr val="bg1"/>
                </a:solidFill>
                <a:effectLst/>
                <a:latin typeface="+mn-lt"/>
              </a:endParaRPr>
            </a:p>
          </p:txBody>
        </p:sp>
        <p:sp>
          <p:nvSpPr>
            <p:cNvPr id="12" name="Chevron 11"/>
            <p:cNvSpPr/>
            <p:nvPr/>
          </p:nvSpPr>
          <p:spPr bwMode="auto">
            <a:xfrm>
              <a:off x="5286380" y="5072074"/>
              <a:ext cx="1571636" cy="928694"/>
            </a:xfrm>
            <a:prstGeom prst="chevron">
              <a:avLst/>
            </a:prstGeom>
            <a:solidFill>
              <a:srgbClr val="766A62"/>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Deploy</a:t>
              </a:r>
              <a:endParaRPr kumimoji="0" lang="nl-BE" sz="1200" b="0" i="0" u="none" strike="noStrike" cap="none" normalizeH="0" baseline="0" dirty="0" smtClean="0">
                <a:ln>
                  <a:noFill/>
                </a:ln>
                <a:solidFill>
                  <a:schemeClr val="bg1"/>
                </a:solidFill>
                <a:effectLst/>
                <a:latin typeface="+mn-lt"/>
              </a:endParaRPr>
            </a:p>
          </p:txBody>
        </p:sp>
        <p:sp>
          <p:nvSpPr>
            <p:cNvPr id="13" name="Chevron 12"/>
            <p:cNvSpPr/>
            <p:nvPr/>
          </p:nvSpPr>
          <p:spPr bwMode="auto">
            <a:xfrm>
              <a:off x="6500826" y="5072074"/>
              <a:ext cx="1571636" cy="928694"/>
            </a:xfrm>
            <a:prstGeom prst="chevron">
              <a:avLst/>
            </a:prstGeom>
            <a:solidFill>
              <a:srgbClr val="4D4D4D"/>
            </a:solidFill>
            <a:ln w="9525" cap="flat" cmpd="sng" algn="ctr">
              <a:noFill/>
              <a:prstDash val="solid"/>
              <a:round/>
              <a:headEnd type="none" w="med" len="med"/>
              <a:tailEnd type="none" w="med" len="med"/>
            </a:ln>
            <a:effectLst/>
            <a:sp3d>
              <a:bevelT/>
            </a:sp3d>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nl-BE" sz="1200" dirty="0" smtClean="0">
                <a:solidFill>
                  <a:schemeClr val="bg1"/>
                </a:solidFill>
                <a:latin typeface="+mn-lt"/>
              </a:endParaRPr>
            </a:p>
            <a:p>
              <a:pPr marL="0" marR="0" indent="0" algn="l" defTabSz="914400" rtl="0" eaLnBrk="0" fontAlgn="base" latinLnBrk="0" hangingPunct="0">
                <a:lnSpc>
                  <a:spcPct val="100000"/>
                </a:lnSpc>
                <a:spcBef>
                  <a:spcPct val="0"/>
                </a:spcBef>
                <a:spcAft>
                  <a:spcPct val="0"/>
                </a:spcAft>
                <a:buClrTx/>
                <a:buSzTx/>
                <a:buFontTx/>
                <a:buNone/>
                <a:tabLst/>
              </a:pPr>
              <a:r>
                <a:rPr lang="nl-BE" sz="1200" dirty="0" err="1" smtClean="0">
                  <a:solidFill>
                    <a:schemeClr val="bg1"/>
                  </a:solidFill>
                  <a:latin typeface="+mn-lt"/>
                </a:rPr>
                <a:t>Maintain</a:t>
              </a:r>
              <a:endParaRPr kumimoji="0" lang="nl-BE" sz="1200" b="0" i="0" u="none" strike="noStrike" cap="none" normalizeH="0" baseline="0" dirty="0" smtClean="0">
                <a:ln>
                  <a:noFill/>
                </a:ln>
                <a:solidFill>
                  <a:schemeClr val="bg1"/>
                </a:solidFill>
                <a:effectLst/>
                <a:latin typeface="+mn-lt"/>
              </a:endParaRPr>
            </a:p>
          </p:txBody>
        </p:sp>
      </p:grpSp>
      <p:grpSp>
        <p:nvGrpSpPr>
          <p:cNvPr id="5" name="Group 17"/>
          <p:cNvGrpSpPr/>
          <p:nvPr/>
        </p:nvGrpSpPr>
        <p:grpSpPr>
          <a:xfrm>
            <a:off x="1857356" y="2108598"/>
            <a:ext cx="6000792" cy="500066"/>
            <a:chOff x="1857356" y="2500306"/>
            <a:chExt cx="6000792" cy="500066"/>
          </a:xfrm>
        </p:grpSpPr>
        <p:sp>
          <p:nvSpPr>
            <p:cNvPr id="14" name="Rounded Rectangle 13"/>
            <p:cNvSpPr/>
            <p:nvPr/>
          </p:nvSpPr>
          <p:spPr bwMode="auto">
            <a:xfrm>
              <a:off x="1857356"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nl-BE" sz="1400" b="0" i="0" u="none" strike="noStrike" cap="none" normalizeH="0" baseline="0" dirty="0" smtClean="0">
                  <a:ln>
                    <a:noFill/>
                  </a:ln>
                  <a:solidFill>
                    <a:schemeClr val="bg1"/>
                  </a:solidFill>
                  <a:effectLst/>
                  <a:latin typeface="Arial" charset="0"/>
                </a:rPr>
                <a:t>(</a:t>
              </a:r>
              <a:r>
                <a:rPr kumimoji="0" lang="nl-BE" sz="1400" b="0" i="0" u="none" strike="noStrike" cap="none" normalizeH="0" baseline="0" dirty="0" err="1" smtClean="0">
                  <a:ln>
                    <a:noFill/>
                  </a:ln>
                  <a:solidFill>
                    <a:schemeClr val="bg1"/>
                  </a:solidFill>
                  <a:effectLst/>
                  <a:latin typeface="Arial" charset="0"/>
                </a:rPr>
                <a:t>Arch</a:t>
              </a:r>
              <a:r>
                <a:rPr kumimoji="0" lang="nl-BE" sz="1400" b="0" i="0" u="none" strike="noStrike" cap="none" normalizeH="0" baseline="0" dirty="0" smtClean="0">
                  <a:ln>
                    <a:noFill/>
                  </a:ln>
                  <a:solidFill>
                    <a:schemeClr val="bg1"/>
                  </a:solidFill>
                  <a:effectLst/>
                  <a:latin typeface="Arial" charset="0"/>
                </a:rPr>
                <a:t> </a:t>
              </a:r>
              <a:r>
                <a:rPr kumimoji="0" lang="nl-BE" sz="1400" b="0" i="0" u="none" strike="noStrike" cap="none" normalizeH="0" baseline="0" dirty="0" err="1" smtClean="0">
                  <a:ln>
                    <a:noFill/>
                  </a:ln>
                  <a:solidFill>
                    <a:schemeClr val="bg1"/>
                  </a:solidFill>
                  <a:effectLst/>
                  <a:latin typeface="Arial" charset="0"/>
                </a:rPr>
                <a:t>review</a:t>
              </a:r>
              <a:r>
                <a:rPr kumimoji="0" lang="nl-BE" sz="1400" b="0" i="0" u="none" strike="noStrike" cap="none" normalizeH="0" baseline="0" dirty="0" smtClean="0">
                  <a:ln>
                    <a:noFill/>
                  </a:ln>
                  <a:solidFill>
                    <a:schemeClr val="bg1"/>
                  </a:solidFill>
                  <a:effectLst/>
                  <a:latin typeface="Arial" charset="0"/>
                </a:rPr>
                <a:t>)</a:t>
              </a:r>
            </a:p>
          </p:txBody>
        </p:sp>
        <p:grpSp>
          <p:nvGrpSpPr>
            <p:cNvPr id="6" name="Group 16"/>
            <p:cNvGrpSpPr/>
            <p:nvPr/>
          </p:nvGrpSpPr>
          <p:grpSpPr>
            <a:xfrm>
              <a:off x="4857752" y="2500306"/>
              <a:ext cx="3000396" cy="500066"/>
              <a:chOff x="4857752" y="2500306"/>
              <a:chExt cx="3000396" cy="500066"/>
            </a:xfrm>
          </p:grpSpPr>
          <p:sp>
            <p:nvSpPr>
              <p:cNvPr id="15" name="Rounded Rectangle 14"/>
              <p:cNvSpPr/>
              <p:nvPr/>
            </p:nvSpPr>
            <p:spPr bwMode="auto">
              <a:xfrm>
                <a:off x="4857752" y="2500306"/>
                <a:ext cx="1285884" cy="428628"/>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smtClean="0">
                    <a:solidFill>
                      <a:schemeClr val="bg1"/>
                    </a:solidFill>
                  </a:rPr>
                  <a:t>Pentest</a:t>
                </a:r>
                <a:endParaRPr kumimoji="0" lang="nl-BE" sz="1400" b="0" i="0" u="none" strike="noStrike" cap="none" normalizeH="0" baseline="0" dirty="0" smtClean="0">
                  <a:ln>
                    <a:noFill/>
                  </a:ln>
                  <a:solidFill>
                    <a:schemeClr val="bg1"/>
                  </a:solidFill>
                  <a:effectLst/>
                  <a:latin typeface="Arial" charset="0"/>
                </a:endParaRPr>
              </a:p>
            </p:txBody>
          </p:sp>
          <p:sp>
            <p:nvSpPr>
              <p:cNvPr id="16" name="Rounded Rectangle 15"/>
              <p:cNvSpPr/>
              <p:nvPr/>
            </p:nvSpPr>
            <p:spPr bwMode="auto">
              <a:xfrm>
                <a:off x="6572264" y="2500306"/>
                <a:ext cx="1285884" cy="500066"/>
              </a:xfrm>
              <a:prstGeom prst="roundRect">
                <a:avLst/>
              </a:prstGeom>
              <a:solidFill>
                <a:schemeClr val="accent1"/>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nl-BE" sz="1400" dirty="0" err="1" smtClean="0">
                    <a:solidFill>
                      <a:schemeClr val="bg1"/>
                    </a:solidFill>
                  </a:rPr>
                  <a:t>Penetrate</a:t>
                </a:r>
                <a:r>
                  <a:rPr lang="nl-BE" sz="1400" dirty="0" smtClean="0">
                    <a:solidFill>
                      <a:schemeClr val="bg1"/>
                    </a:solidFill>
                  </a:rPr>
                  <a:t> &amp; </a:t>
                </a:r>
                <a:r>
                  <a:rPr lang="nl-BE" sz="1400" dirty="0" err="1" smtClean="0">
                    <a:solidFill>
                      <a:schemeClr val="bg1"/>
                    </a:solidFill>
                  </a:rPr>
                  <a:t>Patch</a:t>
                </a:r>
                <a:endParaRPr kumimoji="0" lang="nl-BE" sz="1400" b="0" i="0" u="none" strike="noStrike" cap="none" normalizeH="0" baseline="0" dirty="0" smtClean="0">
                  <a:ln>
                    <a:noFill/>
                  </a:ln>
                  <a:solidFill>
                    <a:schemeClr val="bg1"/>
                  </a:solidFill>
                  <a:effectLst/>
                  <a:latin typeface="Arial" charset="0"/>
                </a:endParaRPr>
              </a:p>
            </p:txBody>
          </p:sp>
        </p:grpSp>
      </p:gr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564876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11" end="1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smtClean="0"/>
              <a:t>Code Review</a:t>
            </a:r>
            <a:endParaRPr lang="nl-BE" dirty="0"/>
          </a:p>
        </p:txBody>
      </p:sp>
      <p:sp>
        <p:nvSpPr>
          <p:cNvPr id="3" name="Content Placeholder 2"/>
          <p:cNvSpPr>
            <a:spLocks noGrp="1"/>
          </p:cNvSpPr>
          <p:nvPr>
            <p:ph type="body" idx="1"/>
          </p:nvPr>
        </p:nvSpPr>
        <p:spPr/>
        <p:txBody>
          <a:bodyPr/>
          <a:lstStyle/>
          <a:p>
            <a:pPr marL="127000" indent="0">
              <a:buNone/>
            </a:pPr>
            <a:endParaRPr lang="nl-BE" sz="2300" dirty="0" smtClean="0"/>
          </a:p>
          <a:p>
            <a:pPr marL="127000" indent="0">
              <a:buNone/>
            </a:pPr>
            <a:r>
              <a:rPr lang="nl-BE" dirty="0" smtClean="0"/>
              <a:t>Resources</a:t>
            </a:r>
            <a:r>
              <a:rPr lang="nl-BE" dirty="0"/>
              <a:t>:</a:t>
            </a:r>
          </a:p>
          <a:p>
            <a:pPr marL="401879" indent="-401879">
              <a:buFont typeface="Arial" pitchFamily="34" charset="0"/>
              <a:buChar char="•"/>
            </a:pPr>
            <a:r>
              <a:rPr lang="nl-BE" dirty="0"/>
              <a:t>OWASP Code Review Guide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4632" y="2839544"/>
            <a:ext cx="2211878" cy="289369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9565" y="2785128"/>
            <a:ext cx="6194459" cy="1103847"/>
          </a:xfrm>
          <a:prstGeom prst="rect">
            <a:avLst/>
          </a:prstGeom>
          <a:noFill/>
        </p:spPr>
        <p:txBody>
          <a:bodyPr wrap="none" lIns="64301" tIns="32150" rIns="64301" bIns="32150" rtlCol="0">
            <a:spAutoFit/>
          </a:bodyPr>
          <a:lstStyle/>
          <a:p>
            <a:r>
              <a:rPr lang="en-US" sz="1700" dirty="0">
                <a:solidFill>
                  <a:schemeClr val="tx1"/>
                </a:solidFill>
              </a:rPr>
              <a:t>SDL Integration:</a:t>
            </a:r>
          </a:p>
          <a:p>
            <a:pPr marL="200939" indent="-200939">
              <a:buFont typeface="Arial" pitchFamily="34" charset="0"/>
              <a:buChar char="•"/>
            </a:pPr>
            <a:r>
              <a:rPr lang="en-US" sz="1700" dirty="0">
                <a:solidFill>
                  <a:schemeClr val="tx1"/>
                </a:solidFill>
              </a:rPr>
              <a:t>Multiple reviews defined as deliverables in your SDLC</a:t>
            </a:r>
          </a:p>
          <a:p>
            <a:pPr marL="200939" indent="-200939">
              <a:buFont typeface="Arial" pitchFamily="34" charset="0"/>
              <a:buChar char="•"/>
            </a:pPr>
            <a:r>
              <a:rPr lang="en-US" sz="1700" dirty="0">
                <a:solidFill>
                  <a:schemeClr val="tx1"/>
                </a:solidFill>
              </a:rPr>
              <a:t>Structured, repeatable process with management support </a:t>
            </a:r>
          </a:p>
          <a:p>
            <a:pPr marL="200939" indent="-200939">
              <a:buFont typeface="Arial" pitchFamily="34" charset="0"/>
              <a:buChar char="•"/>
            </a:pPr>
            <a:r>
              <a:rPr lang="en-US" sz="1700" dirty="0">
                <a:solidFill>
                  <a:schemeClr val="tx1"/>
                </a:solidFill>
              </a:rPr>
              <a:t>Reviews are exit criteria for the development and test phases</a:t>
            </a:r>
            <a:endParaRPr lang="nl-BE" sz="1700" dirty="0">
              <a:solidFill>
                <a:schemeClr val="tx1"/>
              </a:solidFill>
            </a:endParaRPr>
          </a:p>
        </p:txBody>
      </p:sp>
      <p:sp>
        <p:nvSpPr>
          <p:cNvPr id="6" name="TextBox 5"/>
          <p:cNvSpPr txBox="1"/>
          <p:nvPr/>
        </p:nvSpPr>
        <p:spPr>
          <a:xfrm>
            <a:off x="135489" y="6190177"/>
            <a:ext cx="6125089" cy="280372"/>
          </a:xfrm>
          <a:prstGeom prst="rect">
            <a:avLst/>
          </a:prstGeom>
          <a:noFill/>
        </p:spPr>
        <p:txBody>
          <a:bodyPr wrap="none" lIns="64301" tIns="32150" rIns="64301" bIns="32150" rtlCol="0">
            <a:spAutoFit/>
          </a:bodyPr>
          <a:lstStyle/>
          <a:p>
            <a:r>
              <a:rPr lang="nl-BE" dirty="0">
                <a:solidFill>
                  <a:schemeClr val="tx1"/>
                </a:solidFill>
              </a:rPr>
              <a:t>https://www.owasp.org/index.php/Category:OWASP_Code_Review_Project</a:t>
            </a:r>
          </a:p>
        </p:txBody>
      </p:sp>
      <p:sp>
        <p:nvSpPr>
          <p:cNvPr id="5" name="Footer Placeholder 4"/>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732428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dirty="0" smtClean="0"/>
              <a:t>Code review tooling</a:t>
            </a:r>
            <a:endParaRPr lang="nl-BE" dirty="0"/>
          </a:p>
        </p:txBody>
      </p:sp>
      <p:sp>
        <p:nvSpPr>
          <p:cNvPr id="3" name="Content Placeholder 2"/>
          <p:cNvSpPr>
            <a:spLocks noGrp="1"/>
          </p:cNvSpPr>
          <p:nvPr>
            <p:ph type="body" idx="1"/>
          </p:nvPr>
        </p:nvSpPr>
        <p:spPr/>
        <p:txBody>
          <a:bodyPr/>
          <a:lstStyle/>
          <a:p>
            <a:pPr marL="127000" indent="0">
              <a:buNone/>
            </a:pPr>
            <a:endParaRPr lang="nl-BE" sz="1400" b="1" dirty="0" smtClean="0"/>
          </a:p>
          <a:p>
            <a:pPr marL="127000" indent="0">
              <a:buNone/>
            </a:pPr>
            <a:r>
              <a:rPr lang="nl-BE" dirty="0"/>
              <a:t>Code review tools:</a:t>
            </a:r>
          </a:p>
          <a:p>
            <a:pPr>
              <a:buFont typeface="Arial" pitchFamily="34" charset="0"/>
              <a:buChar char="•"/>
            </a:pPr>
            <a:r>
              <a:rPr lang="nl-BE" dirty="0"/>
              <a:t>OWASP LAPSE (Security scanner for Java EE Applications)</a:t>
            </a:r>
          </a:p>
          <a:p>
            <a:pPr marL="401879" indent="-401879">
              <a:buFont typeface="Arial" pitchFamily="34" charset="0"/>
              <a:buChar char="•"/>
            </a:pPr>
            <a:endParaRPr lang="nl-BE" dirty="0"/>
          </a:p>
          <a:p>
            <a:pPr>
              <a:buFont typeface="Arial" pitchFamily="34" charset="0"/>
              <a:buChar char="•"/>
            </a:pPr>
            <a:r>
              <a:rPr lang="nl-BE" dirty="0"/>
              <a:t>MS FxCop / CAT.NET (Code Analysis Tool for .NET)</a:t>
            </a:r>
          </a:p>
          <a:p>
            <a:pPr marL="0" indent="0"/>
            <a:endParaRPr lang="nl-BE" dirty="0"/>
          </a:p>
          <a:p>
            <a:pPr>
              <a:buFont typeface="Arial" pitchFamily="34" charset="0"/>
              <a:buChar char="•"/>
            </a:pPr>
            <a:r>
              <a:rPr lang="nl-BE" dirty="0"/>
              <a:t>Agnitio (open source Manual source code review support tool)</a:t>
            </a:r>
          </a:p>
          <a:p>
            <a:endParaRPr lang="nl-BE" dirty="0"/>
          </a:p>
        </p:txBody>
      </p:sp>
      <p:pic>
        <p:nvPicPr>
          <p:cNvPr id="3074" name="Picture 2" descr="https://www.owasp.org/images/8/80/LapsePlusScreensh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838" y="3459310"/>
            <a:ext cx="3776532" cy="234964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pplication metr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517" y="3501172"/>
            <a:ext cx="2455772" cy="23250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2269" y="5826258"/>
            <a:ext cx="5483888" cy="926702"/>
          </a:xfrm>
          <a:prstGeom prst="rect">
            <a:avLst/>
          </a:prstGeom>
          <a:noFill/>
        </p:spPr>
        <p:txBody>
          <a:bodyPr wrap="none" lIns="64301" tIns="32150" rIns="64301" bIns="32150" rtlCol="0">
            <a:spAutoFit/>
          </a:bodyPr>
          <a:lstStyle/>
          <a:p>
            <a:r>
              <a:rPr lang="nl-BE" dirty="0">
                <a:solidFill>
                  <a:schemeClr val="tx1"/>
                </a:solidFill>
              </a:rPr>
              <a:t>https://</a:t>
            </a:r>
            <a:r>
              <a:rPr lang="nl-BE" dirty="0" smtClean="0">
                <a:solidFill>
                  <a:schemeClr val="tx1"/>
                </a:solidFill>
              </a:rPr>
              <a:t>www.owasp.org/index.php/OWASP_LAPSE_Project</a:t>
            </a:r>
          </a:p>
          <a:p>
            <a:r>
              <a:rPr lang="nl-BE" dirty="0">
                <a:solidFill>
                  <a:schemeClr val="tx1"/>
                </a:solidFill>
              </a:rPr>
              <a:t>http://</a:t>
            </a:r>
            <a:r>
              <a:rPr lang="nl-BE" dirty="0" smtClean="0">
                <a:solidFill>
                  <a:schemeClr val="tx1"/>
                </a:solidFill>
              </a:rPr>
              <a:t>www.microsoft.com/security/sdl/discover/implementation.aspx</a:t>
            </a:r>
          </a:p>
          <a:p>
            <a:r>
              <a:rPr lang="nl-BE" dirty="0">
                <a:solidFill>
                  <a:schemeClr val="tx1"/>
                </a:solidFill>
              </a:rPr>
              <a:t>http://agnitiotool.sourceforge.net/</a:t>
            </a:r>
            <a:endParaRPr lang="nl-BE" dirty="0" smtClean="0">
              <a:solidFill>
                <a:schemeClr val="tx1"/>
              </a:solidFill>
            </a:endParaRPr>
          </a:p>
          <a:p>
            <a:endParaRPr lang="nl-BE" dirty="0">
              <a:solidFill>
                <a:schemeClr val="tx1"/>
              </a:solidFill>
            </a:endParaRPr>
          </a:p>
        </p:txBody>
      </p:sp>
      <p:sp>
        <p:nvSpPr>
          <p:cNvPr id="11" name="Footer Placeholder 10"/>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057429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smtClean="0"/>
              <a:t>Security Testing</a:t>
            </a:r>
            <a:endParaRPr lang="nl-BE" dirty="0"/>
          </a:p>
        </p:txBody>
      </p:sp>
      <p:sp>
        <p:nvSpPr>
          <p:cNvPr id="3" name="Content Placeholder 2"/>
          <p:cNvSpPr>
            <a:spLocks noGrp="1"/>
          </p:cNvSpPr>
          <p:nvPr>
            <p:ph type="body" idx="1"/>
          </p:nvPr>
        </p:nvSpPr>
        <p:spPr/>
        <p:txBody>
          <a:bodyPr/>
          <a:lstStyle/>
          <a:p>
            <a:pPr marL="127000" indent="0">
              <a:buNone/>
            </a:pPr>
            <a:r>
              <a:rPr lang="nl-BE" dirty="0"/>
              <a:t>Resources:</a:t>
            </a:r>
          </a:p>
          <a:p>
            <a:pPr marL="401879" indent="-401879">
              <a:buFont typeface="Arial" pitchFamily="34" charset="0"/>
              <a:buChar char="•"/>
            </a:pPr>
            <a:r>
              <a:rPr lang="nl-BE" dirty="0"/>
              <a:t>OWASP ASVS</a:t>
            </a:r>
          </a:p>
          <a:p>
            <a:pPr marL="401879" indent="-401879">
              <a:buFont typeface="Arial" pitchFamily="34" charset="0"/>
              <a:buChar char="•"/>
            </a:pPr>
            <a:r>
              <a:rPr lang="nl-BE" dirty="0"/>
              <a:t>OWASP Testing Guide</a:t>
            </a:r>
          </a:p>
        </p:txBody>
      </p:sp>
      <p:sp>
        <p:nvSpPr>
          <p:cNvPr id="4" name="TextBox 3"/>
          <p:cNvSpPr txBox="1"/>
          <p:nvPr/>
        </p:nvSpPr>
        <p:spPr>
          <a:xfrm>
            <a:off x="231643" y="2465340"/>
            <a:ext cx="5077016" cy="2157809"/>
          </a:xfrm>
          <a:prstGeom prst="rect">
            <a:avLst/>
          </a:prstGeom>
          <a:noFill/>
        </p:spPr>
        <p:txBody>
          <a:bodyPr wrap="square" lIns="64301" tIns="32150" rIns="64301" bIns="32150" rtlCol="0">
            <a:spAutoFit/>
          </a:bodyPr>
          <a:lstStyle/>
          <a:p>
            <a:r>
              <a:rPr lang="nl-BE" sz="1700" dirty="0">
                <a:solidFill>
                  <a:schemeClr val="tx1"/>
                </a:solidFill>
              </a:rPr>
              <a:t>SDL Integration:</a:t>
            </a:r>
          </a:p>
          <a:p>
            <a:pPr marL="200939" indent="-200939">
              <a:buFont typeface="Arial" pitchFamily="34" charset="0"/>
              <a:buChar char="•"/>
            </a:pPr>
            <a:r>
              <a:rPr lang="nl-BE" sz="1700" dirty="0">
                <a:solidFill>
                  <a:schemeClr val="tx1"/>
                </a:solidFill>
              </a:rPr>
              <a:t>Integrate dynamic security testing as part of you test cycles</a:t>
            </a:r>
          </a:p>
          <a:p>
            <a:pPr marL="200939" indent="-200939">
              <a:buFont typeface="Arial" pitchFamily="34" charset="0"/>
              <a:buChar char="•"/>
            </a:pPr>
            <a:r>
              <a:rPr lang="nl-BE" sz="1700" dirty="0">
                <a:solidFill>
                  <a:schemeClr val="tx1"/>
                </a:solidFill>
              </a:rPr>
              <a:t>Derive test cases from the security requirements that apply</a:t>
            </a:r>
          </a:p>
          <a:p>
            <a:pPr marL="200939" indent="-200939">
              <a:buFont typeface="Arial" pitchFamily="34" charset="0"/>
              <a:buChar char="•"/>
            </a:pPr>
            <a:r>
              <a:rPr lang="nl-BE" sz="1700" dirty="0">
                <a:solidFill>
                  <a:schemeClr val="tx1"/>
                </a:solidFill>
              </a:rPr>
              <a:t>Check business logic soundness as well as common vulnerabilities</a:t>
            </a:r>
          </a:p>
          <a:p>
            <a:pPr marL="200939" indent="-200939">
              <a:buFont typeface="Arial" pitchFamily="34" charset="0"/>
              <a:buChar char="•"/>
            </a:pPr>
            <a:r>
              <a:rPr lang="nl-BE" sz="1700" dirty="0">
                <a:solidFill>
                  <a:schemeClr val="tx1"/>
                </a:solidFill>
              </a:rPr>
              <a:t>Review results with stakeholders prior to release</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8659" y="704652"/>
            <a:ext cx="3686697" cy="2491684"/>
          </a:xfrm>
          <a:prstGeom prst="rect">
            <a:avLst/>
          </a:prstGeom>
          <a:ln>
            <a:noFill/>
          </a:ln>
          <a:effectLst>
            <a:outerShdw blurRad="292100" dist="139700" dir="2700000" algn="tl" rotWithShape="0">
              <a:srgbClr val="333333">
                <a:alpha val="65000"/>
              </a:srgbClr>
            </a:outerShdw>
          </a:effectLs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645" y="2959822"/>
            <a:ext cx="2026982" cy="26758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0622" y="6015879"/>
            <a:ext cx="8444635" cy="495815"/>
          </a:xfrm>
          <a:prstGeom prst="rect">
            <a:avLst/>
          </a:prstGeom>
          <a:noFill/>
        </p:spPr>
        <p:txBody>
          <a:bodyPr wrap="none" lIns="64301" tIns="32150" rIns="64301" bIns="32150" rtlCol="0">
            <a:spAutoFit/>
          </a:bodyPr>
          <a:lstStyle/>
          <a:p>
            <a:r>
              <a:rPr lang="nl-BE" dirty="0">
                <a:solidFill>
                  <a:schemeClr val="tx1"/>
                </a:solidFill>
              </a:rPr>
              <a:t>https://</a:t>
            </a:r>
            <a:r>
              <a:rPr lang="nl-BE" dirty="0" smtClean="0">
                <a:solidFill>
                  <a:schemeClr val="tx1"/>
                </a:solidFill>
              </a:rPr>
              <a:t>www.owasp.org/index.php/Category:OWASP_Application_Security_Verification_Standard_Project</a:t>
            </a:r>
          </a:p>
          <a:p>
            <a:r>
              <a:rPr lang="nl-BE" dirty="0">
                <a:solidFill>
                  <a:schemeClr val="tx1"/>
                </a:solidFill>
              </a:rPr>
              <a:t>https://www.owasp.org/index.php/OWASP_Testing_Project</a:t>
            </a:r>
          </a:p>
        </p:txBody>
      </p:sp>
      <p:sp>
        <p:nvSpPr>
          <p:cNvPr id="7" name="Footer Placeholder 6"/>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189804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nl-BE" dirty="0" smtClean="0"/>
              <a:t>Security Testing</a:t>
            </a:r>
            <a:endParaRPr lang="nl-BE" dirty="0"/>
          </a:p>
        </p:txBody>
      </p:sp>
      <p:sp>
        <p:nvSpPr>
          <p:cNvPr id="3" name="Content Placeholder 2"/>
          <p:cNvSpPr>
            <a:spLocks noGrp="1"/>
          </p:cNvSpPr>
          <p:nvPr>
            <p:ph type="body" idx="1"/>
          </p:nvPr>
        </p:nvSpPr>
        <p:spPr/>
        <p:txBody>
          <a:bodyPr/>
          <a:lstStyle/>
          <a:p>
            <a:pPr>
              <a:spcBef>
                <a:spcPts val="0"/>
              </a:spcBef>
              <a:buFont typeface="Arial" panose="020B0604020202020204" pitchFamily="34" charset="0"/>
              <a:buChar char="•"/>
            </a:pPr>
            <a:r>
              <a:rPr lang="en-US" dirty="0"/>
              <a:t>Zed Attack Proxy (ZAP) is an easy to use integrated penetration testing tool for finding vulnerabilities in web applications</a:t>
            </a:r>
          </a:p>
          <a:p>
            <a:pPr>
              <a:spcBef>
                <a:spcPts val="0"/>
              </a:spcBef>
              <a:buFont typeface="Arial" panose="020B0604020202020204" pitchFamily="34" charset="0"/>
              <a:buChar char="•"/>
            </a:pPr>
            <a:endParaRPr lang="en-US" dirty="0"/>
          </a:p>
          <a:p>
            <a:pPr>
              <a:spcBef>
                <a:spcPts val="0"/>
              </a:spcBef>
              <a:buFont typeface="Arial" panose="020B0604020202020204" pitchFamily="34" charset="0"/>
              <a:buChar char="•"/>
            </a:pPr>
            <a:r>
              <a:rPr lang="en-US" dirty="0"/>
              <a:t>Provides automated scanners as well as a set of tools that allow you to find security vulnerabilities manually</a:t>
            </a:r>
          </a:p>
          <a:p>
            <a:pPr>
              <a:spcBef>
                <a:spcPts val="0"/>
              </a:spcBef>
            </a:pPr>
            <a:endParaRPr lang="en-US" sz="1400" dirty="0"/>
          </a:p>
          <a:p>
            <a:pPr marL="127000" indent="0">
              <a:spcBef>
                <a:spcPts val="0"/>
              </a:spcBef>
              <a:buNone/>
            </a:pPr>
            <a:endParaRPr lang="en-US" sz="1400" dirty="0" smtClean="0"/>
          </a:p>
          <a:p>
            <a:pPr marL="127000" indent="0">
              <a:spcBef>
                <a:spcPts val="0"/>
              </a:spcBef>
              <a:buNone/>
            </a:pPr>
            <a:r>
              <a:rPr lang="en-US" sz="1400" dirty="0" smtClean="0"/>
              <a:t>Features</a:t>
            </a:r>
            <a:r>
              <a:rPr lang="en-US" sz="1400" dirty="0"/>
              <a:t>:</a:t>
            </a:r>
          </a:p>
          <a:p>
            <a:pPr>
              <a:spcBef>
                <a:spcPts val="0"/>
              </a:spcBef>
              <a:buFont typeface="Arial" pitchFamily="34" charset="0"/>
              <a:buChar char="•"/>
            </a:pPr>
            <a:r>
              <a:rPr lang="nl-BE" sz="1400" dirty="0"/>
              <a:t>Intercepting proxy</a:t>
            </a:r>
          </a:p>
          <a:p>
            <a:pPr>
              <a:spcBef>
                <a:spcPts val="0"/>
              </a:spcBef>
              <a:buFont typeface="Arial" pitchFamily="34" charset="0"/>
              <a:buChar char="•"/>
            </a:pPr>
            <a:r>
              <a:rPr lang="nl-BE" sz="1400" dirty="0"/>
              <a:t>Automated scanner</a:t>
            </a:r>
          </a:p>
          <a:p>
            <a:pPr>
              <a:spcBef>
                <a:spcPts val="0"/>
              </a:spcBef>
              <a:buFont typeface="Arial" pitchFamily="34" charset="0"/>
              <a:buChar char="•"/>
            </a:pPr>
            <a:r>
              <a:rPr lang="nl-BE" sz="1400" dirty="0"/>
              <a:t>Passive scanner</a:t>
            </a:r>
          </a:p>
          <a:p>
            <a:pPr>
              <a:spcBef>
                <a:spcPts val="0"/>
              </a:spcBef>
              <a:buFont typeface="Arial" pitchFamily="34" charset="0"/>
              <a:buChar char="•"/>
            </a:pPr>
            <a:r>
              <a:rPr lang="nl-BE" sz="1400" dirty="0"/>
              <a:t>Brute force scanner</a:t>
            </a:r>
          </a:p>
          <a:p>
            <a:pPr>
              <a:spcBef>
                <a:spcPts val="0"/>
              </a:spcBef>
              <a:buFont typeface="Arial" pitchFamily="34" charset="0"/>
              <a:buChar char="•"/>
            </a:pPr>
            <a:r>
              <a:rPr lang="nl-BE" sz="1400" dirty="0"/>
              <a:t>Spider</a:t>
            </a:r>
          </a:p>
          <a:p>
            <a:pPr>
              <a:spcBef>
                <a:spcPts val="0"/>
              </a:spcBef>
              <a:buFont typeface="Arial" pitchFamily="34" charset="0"/>
              <a:buChar char="•"/>
            </a:pPr>
            <a:r>
              <a:rPr lang="nl-BE" sz="1400" dirty="0"/>
              <a:t>Fuzzer</a:t>
            </a:r>
          </a:p>
          <a:p>
            <a:pPr>
              <a:spcBef>
                <a:spcPts val="0"/>
              </a:spcBef>
              <a:buFont typeface="Arial" pitchFamily="34" charset="0"/>
              <a:buChar char="•"/>
            </a:pPr>
            <a:r>
              <a:rPr lang="nl-BE" sz="1400" dirty="0"/>
              <a:t>Port scanner</a:t>
            </a:r>
          </a:p>
          <a:p>
            <a:pPr>
              <a:spcBef>
                <a:spcPts val="0"/>
              </a:spcBef>
              <a:buFont typeface="Arial" pitchFamily="34" charset="0"/>
              <a:buChar char="•"/>
            </a:pPr>
            <a:r>
              <a:rPr lang="nl-BE" sz="1400" dirty="0"/>
              <a:t>Dynamic SSL Certificates</a:t>
            </a:r>
          </a:p>
          <a:p>
            <a:pPr>
              <a:spcBef>
                <a:spcPts val="0"/>
              </a:spcBef>
              <a:buFont typeface="Arial" pitchFamily="34" charset="0"/>
              <a:buChar char="•"/>
            </a:pPr>
            <a:r>
              <a:rPr lang="nl-BE" sz="1400" dirty="0"/>
              <a:t>API</a:t>
            </a:r>
          </a:p>
          <a:p>
            <a:pPr>
              <a:spcBef>
                <a:spcPts val="0"/>
              </a:spcBef>
              <a:buFont typeface="Arial" pitchFamily="34" charset="0"/>
              <a:buChar char="•"/>
            </a:pPr>
            <a:r>
              <a:rPr lang="nl-BE" sz="1400" dirty="0"/>
              <a:t>Beanshell integration</a:t>
            </a:r>
          </a:p>
        </p:txBody>
      </p:sp>
      <p:pic>
        <p:nvPicPr>
          <p:cNvPr id="4098" name="Picture 2" descr="https://www.owasp.org/images/6/6d/ZAP-ScreenShotAddAle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7248" y="2442313"/>
            <a:ext cx="4032246" cy="323391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9218" name="Picture 2" descr="http://npercoco.typepad.com/.a/6a0133f264aa62970b0168e94e981b970c-200wi"/>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747" b="97253" l="3000" r="95000">
                        <a14:foregroundMark x1="63000" y1="10989" x2="80500" y2="24176"/>
                        <a14:foregroundMark x1="70000" y1="13187" x2="74000" y2="15934"/>
                        <a14:foregroundMark x1="30000" y1="84066" x2="15000" y2="62637"/>
                        <a14:foregroundMark x1="19500" y1="74176" x2="18500" y2="71978"/>
                        <a14:foregroundMark x1="17000" y1="71429" x2="18000" y2="73077"/>
                        <a14:foregroundMark x1="62500" y1="65934" x2="43000" y2="35714"/>
                        <a14:foregroundMark x1="40000" y1="40659" x2="54500" y2="58242"/>
                        <a14:foregroundMark x1="38000" y1="41758" x2="32000" y2="38462"/>
                        <a14:foregroundMark x1="43500" y1="34066" x2="40000" y2="13736"/>
                      </a14:backgroundRemoval>
                    </a14:imgEffect>
                  </a14:imgLayer>
                </a14:imgProps>
              </a:ext>
              <a:ext uri="{28A0092B-C50C-407E-A947-70E740481C1C}">
                <a14:useLocalDpi xmlns:a14="http://schemas.microsoft.com/office/drawing/2010/main" val="0"/>
              </a:ext>
            </a:extLst>
          </a:blip>
          <a:srcRect/>
          <a:stretch>
            <a:fillRect/>
          </a:stretch>
        </p:blipFill>
        <p:spPr bwMode="auto">
          <a:xfrm>
            <a:off x="8014010" y="144734"/>
            <a:ext cx="1045196" cy="95116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497" y="6204245"/>
            <a:ext cx="5697088" cy="280372"/>
          </a:xfrm>
          <a:prstGeom prst="rect">
            <a:avLst/>
          </a:prstGeom>
          <a:noFill/>
        </p:spPr>
        <p:txBody>
          <a:bodyPr wrap="none" lIns="64301" tIns="32150" rIns="64301" bIns="32150" rtlCol="0">
            <a:spAutoFit/>
          </a:bodyPr>
          <a:lstStyle/>
          <a:p>
            <a:r>
              <a:rPr lang="nl-BE" dirty="0">
                <a:solidFill>
                  <a:schemeClr val="tx1"/>
                </a:solidFill>
              </a:rPr>
              <a:t>https://www.owasp.org/index.php/OWASP_Zed_Attack_Proxy_Project</a:t>
            </a:r>
          </a:p>
        </p:txBody>
      </p:sp>
      <p:sp>
        <p:nvSpPr>
          <p:cNvPr id="5" name="Footer Placeholder 4"/>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26721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2"/>
          <p:cNvSpPr>
            <a:spLocks noGrp="1" noChangeArrowheads="1"/>
          </p:cNvSpPr>
          <p:nvPr>
            <p:ph type="title"/>
          </p:nvPr>
        </p:nvSpPr>
        <p:spPr/>
        <p:txBody>
          <a:bodyPr/>
          <a:lstStyle/>
          <a:p>
            <a:pPr algn="l"/>
            <a:r>
              <a:rPr lang="en-US" sz="4200" dirty="0"/>
              <a:t>Web Application Firewalls</a:t>
            </a:r>
            <a:endParaRPr lang="nl-BE" sz="4200" dirty="0"/>
          </a:p>
        </p:txBody>
      </p:sp>
      <p:sp>
        <p:nvSpPr>
          <p:cNvPr id="1030" name="Rectangle 3"/>
          <p:cNvSpPr>
            <a:spLocks noGrp="1" noChangeArrowheads="1"/>
          </p:cNvSpPr>
          <p:nvPr>
            <p:ph type="body" idx="1"/>
          </p:nvPr>
        </p:nvSpPr>
        <p:spPr/>
        <p:txBody>
          <a:bodyPr/>
          <a:lstStyle/>
          <a:p>
            <a:pPr lvl="1">
              <a:spcBef>
                <a:spcPts val="0"/>
              </a:spcBef>
            </a:pPr>
            <a:endParaRPr lang="en-US" sz="1300" dirty="0" smtClean="0"/>
          </a:p>
          <a:p>
            <a:pPr lvl="1">
              <a:spcBef>
                <a:spcPts val="0"/>
              </a:spcBef>
            </a:pPr>
            <a:endParaRPr lang="en-US" sz="1300" dirty="0"/>
          </a:p>
          <a:p>
            <a:pPr lvl="1">
              <a:spcBef>
                <a:spcPts val="0"/>
              </a:spcBef>
            </a:pPr>
            <a:endParaRPr lang="en-US" sz="1300" dirty="0" smtClean="0"/>
          </a:p>
          <a:p>
            <a:pPr lvl="1">
              <a:spcBef>
                <a:spcPts val="0"/>
              </a:spcBef>
            </a:pPr>
            <a:endParaRPr lang="en-US" sz="1300" dirty="0"/>
          </a:p>
          <a:p>
            <a:pPr lvl="1">
              <a:spcBef>
                <a:spcPts val="0"/>
              </a:spcBef>
            </a:pPr>
            <a:endParaRPr lang="en-US" sz="1300" dirty="0" smtClean="0"/>
          </a:p>
          <a:p>
            <a:pPr lvl="1">
              <a:spcBef>
                <a:spcPts val="0"/>
              </a:spcBef>
            </a:pPr>
            <a:endParaRPr lang="en-US" sz="1300" dirty="0"/>
          </a:p>
          <a:p>
            <a:pPr lvl="1">
              <a:spcBef>
                <a:spcPts val="0"/>
              </a:spcBef>
            </a:pPr>
            <a:endParaRPr lang="en-US" sz="1300" dirty="0" smtClean="0"/>
          </a:p>
          <a:p>
            <a:pPr lvl="1">
              <a:spcBef>
                <a:spcPts val="0"/>
              </a:spcBef>
            </a:pPr>
            <a:endParaRPr lang="en-US" sz="1300" dirty="0"/>
          </a:p>
          <a:p>
            <a:pPr lvl="1">
              <a:spcBef>
                <a:spcPts val="0"/>
              </a:spcBef>
            </a:pPr>
            <a:endParaRPr lang="en-US" sz="1300" dirty="0" smtClean="0"/>
          </a:p>
          <a:p>
            <a:pPr lvl="1">
              <a:spcBef>
                <a:spcPts val="0"/>
              </a:spcBef>
            </a:pPr>
            <a:endParaRPr lang="en-US" sz="1300" dirty="0"/>
          </a:p>
          <a:p>
            <a:pPr lvl="1">
              <a:spcBef>
                <a:spcPts val="0"/>
              </a:spcBef>
            </a:pPr>
            <a:endParaRPr lang="en-US" sz="1300" dirty="0" smtClean="0"/>
          </a:p>
          <a:p>
            <a:pPr lvl="1">
              <a:spcBef>
                <a:spcPts val="0"/>
              </a:spcBef>
            </a:pPr>
            <a:endParaRPr lang="en-US" sz="1300" dirty="0"/>
          </a:p>
          <a:p>
            <a:pPr lvl="1">
              <a:spcBef>
                <a:spcPts val="0"/>
              </a:spcBef>
            </a:pPr>
            <a:endParaRPr lang="en-US" sz="1300" dirty="0"/>
          </a:p>
          <a:p>
            <a:pPr lvl="1">
              <a:spcBef>
                <a:spcPts val="0"/>
              </a:spcBef>
            </a:pPr>
            <a:r>
              <a:rPr lang="en-US" sz="1300" dirty="0" err="1" smtClean="0"/>
              <a:t>ModSecurity</a:t>
            </a:r>
            <a:r>
              <a:rPr lang="en-US" sz="1300" dirty="0"/>
              <a:t>: Worlds No 1 open source Web Application Firewall</a:t>
            </a:r>
          </a:p>
          <a:p>
            <a:pPr lvl="1">
              <a:spcBef>
                <a:spcPts val="0"/>
              </a:spcBef>
            </a:pPr>
            <a:r>
              <a:rPr lang="en-US" sz="1300" dirty="0"/>
              <a:t>www.modsecurity.org</a:t>
            </a:r>
          </a:p>
          <a:p>
            <a:pPr lvl="1">
              <a:spcBef>
                <a:spcPts val="0"/>
              </a:spcBef>
              <a:buFont typeface="Arial" pitchFamily="34" charset="0"/>
              <a:buChar char="•"/>
            </a:pPr>
            <a:r>
              <a:rPr lang="en-US" sz="1300" dirty="0"/>
              <a:t>HTTP Traffic Logging</a:t>
            </a:r>
          </a:p>
          <a:p>
            <a:pPr lvl="1">
              <a:spcBef>
                <a:spcPts val="0"/>
              </a:spcBef>
              <a:buFont typeface="Arial" pitchFamily="34" charset="0"/>
              <a:buChar char="•"/>
            </a:pPr>
            <a:r>
              <a:rPr lang="en-US" sz="1300" dirty="0"/>
              <a:t>Real-Time Monitoring and Attack Detection</a:t>
            </a:r>
          </a:p>
          <a:p>
            <a:pPr lvl="1">
              <a:spcBef>
                <a:spcPts val="0"/>
              </a:spcBef>
              <a:buFont typeface="Arial" pitchFamily="34" charset="0"/>
              <a:buChar char="•"/>
            </a:pPr>
            <a:r>
              <a:rPr lang="en-US" sz="1300" dirty="0"/>
              <a:t>Attack Prevention and Just-in-time Patching</a:t>
            </a:r>
          </a:p>
          <a:p>
            <a:pPr lvl="1">
              <a:spcBef>
                <a:spcPts val="0"/>
              </a:spcBef>
              <a:buFont typeface="Arial" pitchFamily="34" charset="0"/>
              <a:buChar char="•"/>
            </a:pPr>
            <a:r>
              <a:rPr lang="en-US" sz="1300" dirty="0"/>
              <a:t>Flexible Rule Engine</a:t>
            </a:r>
          </a:p>
          <a:p>
            <a:pPr lvl="1">
              <a:spcBef>
                <a:spcPts val="0"/>
              </a:spcBef>
              <a:buFont typeface="Arial" pitchFamily="34" charset="0"/>
              <a:buChar char="•"/>
            </a:pPr>
            <a:r>
              <a:rPr lang="en-US" sz="1300" dirty="0"/>
              <a:t>Embedded Deployment (Apache, IIS7 and </a:t>
            </a:r>
            <a:r>
              <a:rPr lang="en-US" sz="1300" dirty="0" err="1"/>
              <a:t>Nginx</a:t>
            </a:r>
            <a:r>
              <a:rPr lang="en-US" sz="1300" dirty="0"/>
              <a:t>)</a:t>
            </a:r>
          </a:p>
          <a:p>
            <a:pPr lvl="1">
              <a:spcBef>
                <a:spcPts val="0"/>
              </a:spcBef>
              <a:buFont typeface="Arial" pitchFamily="34" charset="0"/>
              <a:buChar char="•"/>
            </a:pPr>
            <a:r>
              <a:rPr lang="en-US" sz="1300" dirty="0"/>
              <a:t>Network-Based Deployment (reverse proxy)</a:t>
            </a:r>
          </a:p>
          <a:p>
            <a:pPr lvl="1">
              <a:spcBef>
                <a:spcPts val="0"/>
              </a:spcBef>
            </a:pPr>
            <a:endParaRPr lang="en-US" sz="1300" dirty="0"/>
          </a:p>
          <a:p>
            <a:pPr lvl="1">
              <a:spcBef>
                <a:spcPts val="0"/>
              </a:spcBef>
            </a:pPr>
            <a:r>
              <a:rPr lang="en-US" sz="1300" dirty="0"/>
              <a:t>OWASP </a:t>
            </a:r>
            <a:r>
              <a:rPr lang="en-US" sz="1300" dirty="0" err="1"/>
              <a:t>ModSecurity</a:t>
            </a:r>
            <a:r>
              <a:rPr lang="en-US" sz="1300" dirty="0"/>
              <a:t> </a:t>
            </a:r>
            <a:r>
              <a:rPr lang="en-US" sz="1300" b="1" dirty="0"/>
              <a:t>Core Rule Set Project, </a:t>
            </a:r>
            <a:r>
              <a:rPr lang="en-US" sz="1300" dirty="0"/>
              <a:t>generic, plug-n-play set of WAF rules</a:t>
            </a:r>
            <a:endParaRPr lang="en-GB" sz="1300" dirty="0"/>
          </a:p>
        </p:txBody>
      </p:sp>
      <p:graphicFrame>
        <p:nvGraphicFramePr>
          <p:cNvPr id="1026" name="Object 4"/>
          <p:cNvGraphicFramePr>
            <a:graphicFrameLocks noGrp="1" noChangeAspect="1"/>
          </p:cNvGraphicFramePr>
          <p:nvPr>
            <p:ph idx="4294967295"/>
            <p:extLst>
              <p:ext uri="{D42A27DB-BD31-4B8C-83A1-F6EECF244321}">
                <p14:modId xmlns:p14="http://schemas.microsoft.com/office/powerpoint/2010/main" val="1255610089"/>
              </p:ext>
            </p:extLst>
          </p:nvPr>
        </p:nvGraphicFramePr>
        <p:xfrm>
          <a:off x="763201" y="1121416"/>
          <a:ext cx="5678488" cy="2133600"/>
        </p:xfrm>
        <a:graphic>
          <a:graphicData uri="http://schemas.openxmlformats.org/presentationml/2006/ole">
            <mc:AlternateContent xmlns:mc="http://schemas.openxmlformats.org/markup-compatibility/2006">
              <mc:Choice xmlns:v="urn:schemas-microsoft-com:vml" Requires="v">
                <p:oleObj spid="_x0000_s1054" name="Visio" r:id="rId4" imgW="9760714" imgH="3669300" progId="Visio.Drawing.11">
                  <p:embed/>
                </p:oleObj>
              </mc:Choice>
              <mc:Fallback>
                <p:oleObj name="Visio" r:id="rId4" imgW="9760714" imgH="3669300" progId="Visio.Drawing.11">
                  <p:embed/>
                  <p:pic>
                    <p:nvPicPr>
                      <p:cNvPr id="0" name=""/>
                      <p:cNvPicPr>
                        <a:picLocks noChangeAspect="1" noChangeArrowheads="1"/>
                      </p:cNvPicPr>
                      <p:nvPr/>
                    </p:nvPicPr>
                    <p:blipFill>
                      <a:blip r:embed="rId5"/>
                      <a:srcRect/>
                      <a:stretch>
                        <a:fillRect/>
                      </a:stretch>
                    </p:blipFill>
                    <p:spPr bwMode="auto">
                      <a:xfrm>
                        <a:off x="763201" y="1121416"/>
                        <a:ext cx="5678488" cy="2133600"/>
                      </a:xfrm>
                      <a:prstGeom prst="rect">
                        <a:avLst/>
                      </a:prstGeom>
                      <a:noFill/>
                      <a:ln>
                        <a:noFill/>
                      </a:ln>
                      <a:effectLst/>
                    </p:spPr>
                  </p:pic>
                </p:oleObj>
              </mc:Fallback>
            </mc:AlternateContent>
          </a:graphicData>
        </a:graphic>
      </p:graphicFrame>
      <p:pic>
        <p:nvPicPr>
          <p:cNvPr id="1033" name="Picture 9" descr="http://www.modsecurity.org/g/button-modsecurity.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6881" y="856831"/>
            <a:ext cx="1560653" cy="5291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509" y="3875099"/>
            <a:ext cx="3089491" cy="2198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16088" y="6229696"/>
            <a:ext cx="7328945" cy="280372"/>
          </a:xfrm>
          <a:prstGeom prst="rect">
            <a:avLst/>
          </a:prstGeom>
          <a:noFill/>
        </p:spPr>
        <p:txBody>
          <a:bodyPr wrap="none" lIns="64301" tIns="32150" rIns="64301" bIns="32150" rtlCol="0">
            <a:spAutoFit/>
          </a:bodyPr>
          <a:lstStyle/>
          <a:p>
            <a:r>
              <a:rPr lang="nl-BE" dirty="0">
                <a:solidFill>
                  <a:schemeClr val="tx1"/>
                </a:solidFill>
              </a:rPr>
              <a:t>https://www.owasp.org/index.php/Category:OWASP_ModSecurity_Core_Rule_Set_Project</a:t>
            </a:r>
          </a:p>
        </p:txBody>
      </p:sp>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033699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Today’s Agenda</a:t>
            </a:r>
            <a:endParaRPr lang="en-GB" dirty="0"/>
          </a:p>
        </p:txBody>
      </p:sp>
      <p:sp>
        <p:nvSpPr>
          <p:cNvPr id="4" name="Text Placeholder 3"/>
          <p:cNvSpPr>
            <a:spLocks noGrp="1"/>
          </p:cNvSpPr>
          <p:nvPr>
            <p:ph type="body" idx="1"/>
          </p:nvPr>
        </p:nvSpPr>
        <p:spPr/>
        <p:txBody>
          <a:bodyPr/>
          <a:lstStyle/>
          <a:p>
            <a:r>
              <a:rPr lang="en-GB" sz="2800" dirty="0" smtClean="0"/>
              <a:t>Introduction to SDLC and </a:t>
            </a:r>
            <a:r>
              <a:rPr lang="en-GB" sz="2800" dirty="0" err="1" smtClean="0"/>
              <a:t>OpenSAMM</a:t>
            </a:r>
            <a:endParaRPr lang="en-GB" sz="2800" dirty="0" smtClean="0"/>
          </a:p>
          <a:p>
            <a:r>
              <a:rPr lang="en-GB" sz="2800" dirty="0" smtClean="0"/>
              <a:t>Applying </a:t>
            </a:r>
            <a:r>
              <a:rPr lang="en-GB" sz="2800" dirty="0" err="1" smtClean="0"/>
              <a:t>OpenSAMM</a:t>
            </a:r>
            <a:endParaRPr lang="en-GB" sz="2800" dirty="0"/>
          </a:p>
          <a:p>
            <a:pPr lvl="1"/>
            <a:r>
              <a:rPr lang="en-GB" sz="2400" dirty="0" smtClean="0"/>
              <a:t>Methodology</a:t>
            </a:r>
          </a:p>
          <a:p>
            <a:pPr lvl="1"/>
            <a:r>
              <a:rPr lang="en-GB" sz="2400" dirty="0" smtClean="0"/>
              <a:t>Assessment Governance</a:t>
            </a:r>
          </a:p>
          <a:p>
            <a:pPr lvl="1"/>
            <a:r>
              <a:rPr lang="en-GB" sz="2400" dirty="0" smtClean="0"/>
              <a:t>Assessment Construction</a:t>
            </a:r>
          </a:p>
          <a:p>
            <a:pPr lvl="1"/>
            <a:r>
              <a:rPr lang="en-GB" sz="2400" dirty="0" smtClean="0"/>
              <a:t>Assessment Verification</a:t>
            </a:r>
          </a:p>
          <a:p>
            <a:pPr lvl="1"/>
            <a:r>
              <a:rPr lang="en-GB" sz="2400" dirty="0" smtClean="0"/>
              <a:t>Assessment Deployment</a:t>
            </a:r>
          </a:p>
          <a:p>
            <a:pPr lvl="1"/>
            <a:r>
              <a:rPr lang="en-GB" sz="2400" dirty="0" smtClean="0"/>
              <a:t>Setting Improvement Targets</a:t>
            </a:r>
          </a:p>
          <a:p>
            <a:r>
              <a:rPr lang="en-GB" sz="2800" dirty="0" err="1" smtClean="0"/>
              <a:t>OpenSAMM</a:t>
            </a:r>
            <a:r>
              <a:rPr lang="en-GB" sz="2800" dirty="0" smtClean="0"/>
              <a:t> Tools</a:t>
            </a:r>
          </a:p>
          <a:p>
            <a:r>
              <a:rPr lang="en-GB" sz="2800" b="1" dirty="0" err="1" smtClean="0"/>
              <a:t>OpenSAMM</a:t>
            </a:r>
            <a:r>
              <a:rPr lang="en-GB" sz="2800" b="1" dirty="0" smtClean="0"/>
              <a:t> Best Practices</a:t>
            </a:r>
          </a:p>
        </p:txBody>
      </p:sp>
      <p:sp>
        <p:nvSpPr>
          <p:cNvPr id="3" name="Footer Placeholder 2"/>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2607531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The importance of a Business Case	</a:t>
            </a:r>
            <a:endParaRPr lang="en-GB" dirty="0"/>
          </a:p>
        </p:txBody>
      </p:sp>
      <p:sp>
        <p:nvSpPr>
          <p:cNvPr id="7" name="Content Placeholder 6"/>
          <p:cNvSpPr>
            <a:spLocks noGrp="1"/>
          </p:cNvSpPr>
          <p:nvPr>
            <p:ph type="body" idx="1"/>
          </p:nvPr>
        </p:nvSpPr>
        <p:spPr/>
        <p:txBody>
          <a:bodyPr/>
          <a:lstStyle/>
          <a:p>
            <a:r>
              <a:rPr lang="en-GB" dirty="0" smtClean="0"/>
              <a:t>If you want your company to improve, management buy-in is crucial</a:t>
            </a:r>
          </a:p>
          <a:p>
            <a:pPr>
              <a:buFont typeface="Symbol"/>
              <a:buChar char="Þ"/>
            </a:pPr>
            <a:r>
              <a:rPr lang="en-GB" dirty="0" smtClean="0"/>
              <a:t>You will need a business case to convince them</a:t>
            </a:r>
          </a:p>
          <a:p>
            <a:pPr>
              <a:buFont typeface="Symbol"/>
              <a:buChar char="Þ"/>
            </a:pPr>
            <a:endParaRPr lang="en-GB" dirty="0"/>
          </a:p>
          <a:p>
            <a:pPr marL="0" indent="0">
              <a:buNone/>
            </a:pPr>
            <a:r>
              <a:rPr lang="en-GB" dirty="0" smtClean="0"/>
              <a:t>Typical arguments:</a:t>
            </a:r>
          </a:p>
          <a:p>
            <a:pPr>
              <a:buFont typeface="Arial" panose="020B0604020202020204" pitchFamily="34" charset="0"/>
              <a:buChar char="•"/>
            </a:pPr>
            <a:r>
              <a:rPr lang="en-GB" dirty="0" smtClean="0"/>
              <a:t>Improved security quality</a:t>
            </a:r>
          </a:p>
          <a:p>
            <a:pPr>
              <a:buFont typeface="Arial" panose="020B0604020202020204" pitchFamily="34" charset="0"/>
              <a:buChar char="•"/>
            </a:pPr>
            <a:r>
              <a:rPr lang="en-GB" dirty="0" smtClean="0"/>
              <a:t>Better cost efficiency</a:t>
            </a:r>
          </a:p>
          <a:p>
            <a:pPr>
              <a:buFont typeface="Arial" panose="020B0604020202020204" pitchFamily="34" charset="0"/>
              <a:buChar char="•"/>
            </a:pPr>
            <a:r>
              <a:rPr lang="en-GB" dirty="0" smtClean="0"/>
              <a:t>Compliance</a:t>
            </a:r>
          </a:p>
          <a:p>
            <a:pPr>
              <a:buFont typeface="Arial" panose="020B0604020202020204" pitchFamily="34" charset="0"/>
              <a:buChar char="•"/>
            </a:pPr>
            <a:r>
              <a:rPr lang="en-GB" dirty="0" smtClean="0"/>
              <a:t>Risk management</a:t>
            </a:r>
          </a:p>
          <a:p>
            <a:pPr>
              <a:buFont typeface="Arial" panose="020B0604020202020204" pitchFamily="34" charset="0"/>
              <a:buChar char="•"/>
            </a:pPr>
            <a:r>
              <a:rPr lang="en-GB" dirty="0" smtClean="0"/>
              <a:t>Customer satisfaction</a:t>
            </a:r>
          </a:p>
          <a:p>
            <a:pPr>
              <a:buFont typeface="Arial" panose="020B0604020202020204" pitchFamily="34" charset="0"/>
              <a:buChar char="•"/>
            </a:pPr>
            <a:r>
              <a:rPr lang="en-GB" dirty="0" smtClean="0"/>
              <a:t>Reputation management</a:t>
            </a:r>
          </a:p>
        </p:txBody>
      </p:sp>
      <p:pic>
        <p:nvPicPr>
          <p:cNvPr id="4098" name="Picture 2" descr="business-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058894"/>
            <a:ext cx="3543300" cy="35787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34948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Entry Points</a:t>
            </a:r>
            <a:endParaRPr lang="en-GB" dirty="0"/>
          </a:p>
        </p:txBody>
      </p:sp>
      <p:sp>
        <p:nvSpPr>
          <p:cNvPr id="3" name="Content Placeholder 2"/>
          <p:cNvSpPr>
            <a:spLocks noGrp="1"/>
          </p:cNvSpPr>
          <p:nvPr>
            <p:ph type="body" idx="1"/>
          </p:nvPr>
        </p:nvSpPr>
        <p:spPr/>
        <p:txBody>
          <a:bodyPr/>
          <a:lstStyle/>
          <a:p>
            <a:r>
              <a:rPr lang="en-GB" dirty="0" smtClean="0"/>
              <a:t>Pick the weak spots that can demonstrate short-term ROI</a:t>
            </a:r>
          </a:p>
          <a:p>
            <a:endParaRPr lang="en-GB" dirty="0" smtClean="0"/>
          </a:p>
          <a:p>
            <a:r>
              <a:rPr lang="en-GB" dirty="0" smtClean="0"/>
              <a:t>Typical examples</a:t>
            </a:r>
          </a:p>
          <a:p>
            <a:pPr lvl="2"/>
            <a:r>
              <a:rPr lang="en-GB" sz="2000" dirty="0"/>
              <a:t>Awareness training</a:t>
            </a:r>
          </a:p>
          <a:p>
            <a:pPr lvl="2"/>
            <a:r>
              <a:rPr lang="en-GB" sz="2000" dirty="0"/>
              <a:t>Coding Guidelines</a:t>
            </a:r>
          </a:p>
          <a:p>
            <a:pPr lvl="2"/>
            <a:r>
              <a:rPr lang="en-GB" sz="2000" dirty="0"/>
              <a:t>External </a:t>
            </a:r>
            <a:r>
              <a:rPr lang="en-GB" sz="2000" dirty="0" err="1"/>
              <a:t>Pentesting</a:t>
            </a:r>
            <a:endParaRPr lang="en-GB" sz="2000" dirty="0"/>
          </a:p>
          <a:p>
            <a:pPr marL="1371600" lvl="2" indent="-457200">
              <a:buFont typeface="+mj-lt"/>
              <a:buAutoNum type="arabicPeriod"/>
            </a:pPr>
            <a:endParaRPr lang="en-GB" dirty="0" smtClean="0"/>
          </a:p>
          <a:p>
            <a:r>
              <a:rPr lang="en-GB" dirty="0"/>
              <a:t>Success will help you in continuing your effort</a:t>
            </a:r>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172909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Application categorization</a:t>
            </a:r>
            <a:endParaRPr lang="en-GB" dirty="0"/>
          </a:p>
        </p:txBody>
      </p:sp>
      <p:sp>
        <p:nvSpPr>
          <p:cNvPr id="3" name="Content Placeholder 2"/>
          <p:cNvSpPr>
            <a:spLocks noGrp="1"/>
          </p:cNvSpPr>
          <p:nvPr>
            <p:ph type="body" idx="1"/>
          </p:nvPr>
        </p:nvSpPr>
        <p:spPr/>
        <p:txBody>
          <a:bodyPr/>
          <a:lstStyle/>
          <a:p>
            <a:endParaRPr lang="en-GB" dirty="0" smtClean="0"/>
          </a:p>
          <a:p>
            <a:endParaRPr lang="en-GB" dirty="0" smtClean="0"/>
          </a:p>
          <a:p>
            <a:endParaRPr lang="en-GB" dirty="0" smtClean="0"/>
          </a:p>
          <a:p>
            <a:endParaRPr lang="en-GB" dirty="0"/>
          </a:p>
          <a:p>
            <a:endParaRPr lang="en-GB" dirty="0" smtClean="0"/>
          </a:p>
          <a:p>
            <a:endParaRPr lang="en-GB" dirty="0" smtClean="0"/>
          </a:p>
          <a:p>
            <a:endParaRPr lang="en-GB" dirty="0" smtClean="0"/>
          </a:p>
          <a:p>
            <a:endParaRPr lang="en-GB" dirty="0" smtClean="0"/>
          </a:p>
          <a:p>
            <a:endParaRPr lang="en-GB" dirty="0" smtClean="0"/>
          </a:p>
          <a:p>
            <a:endParaRPr lang="en-GB" dirty="0" smtClean="0"/>
          </a:p>
          <a:p>
            <a:pPr marL="127000" indent="0">
              <a:buNone/>
            </a:pPr>
            <a:r>
              <a:rPr lang="en-GB" dirty="0" smtClean="0"/>
              <a:t>Use this to rationalize security effort (according to the application risk)</a:t>
            </a:r>
          </a:p>
        </p:txBody>
      </p:sp>
      <p:pic>
        <p:nvPicPr>
          <p:cNvPr id="50178" name="Picture 2" descr="http://www.referenceforbusiness.com/photos/international-organization-for-standardization-706.jpg"/>
          <p:cNvPicPr>
            <a:picLocks noChangeAspect="1" noChangeArrowheads="1"/>
          </p:cNvPicPr>
          <p:nvPr/>
        </p:nvPicPr>
        <p:blipFill>
          <a:blip r:embed="rId2" cstate="print"/>
          <a:srcRect/>
          <a:stretch>
            <a:fillRect/>
          </a:stretch>
        </p:blipFill>
        <p:spPr bwMode="auto">
          <a:xfrm>
            <a:off x="1478280" y="1054594"/>
            <a:ext cx="4621739" cy="3466306"/>
          </a:xfrm>
          <a:prstGeom prst="rect">
            <a:avLst/>
          </a:prstGeom>
          <a:noFill/>
        </p:spPr>
      </p:pic>
      <p:sp>
        <p:nvSpPr>
          <p:cNvPr id="8" name="TextBox 7"/>
          <p:cNvSpPr txBox="1"/>
          <p:nvPr/>
        </p:nvSpPr>
        <p:spPr>
          <a:xfrm>
            <a:off x="7086600" y="21336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Granularity</a:t>
            </a:r>
            <a:r>
              <a:rPr lang="en-GB" dirty="0" smtClean="0">
                <a:solidFill>
                  <a:schemeClr val="tx1"/>
                </a:solidFill>
              </a:rPr>
              <a:t> !</a:t>
            </a:r>
            <a:endParaRPr lang="en-GB" sz="2000" dirty="0" smtClean="0">
              <a:solidFill>
                <a:schemeClr val="tx1"/>
              </a:solidFill>
              <a:latin typeface="Georgia" pitchFamily="18" charset="0"/>
            </a:endParaRPr>
          </a:p>
        </p:txBody>
      </p:sp>
      <p:sp>
        <p:nvSpPr>
          <p:cNvPr id="10" name="TextBox 9"/>
          <p:cNvSpPr txBox="1"/>
          <p:nvPr/>
        </p:nvSpPr>
        <p:spPr>
          <a:xfrm>
            <a:off x="7086600" y="3048000"/>
            <a:ext cx="914400" cy="914400"/>
          </a:xfrm>
          <a:prstGeom prst="rect">
            <a:avLst/>
          </a:prstGeom>
          <a:noFill/>
        </p:spPr>
        <p:txBody>
          <a:bodyPr vert="horz" wrap="none" lIns="0" tIns="0" rIns="0" bIns="0" rtlCol="0">
            <a:noAutofit/>
          </a:bodyPr>
          <a:lstStyle/>
          <a:p>
            <a:pPr>
              <a:spcAft>
                <a:spcPts val="900"/>
              </a:spcAft>
              <a:buNone/>
            </a:pPr>
            <a:r>
              <a:rPr lang="en-GB" sz="2000" dirty="0">
                <a:solidFill>
                  <a:schemeClr val="dk1"/>
                </a:solidFill>
                <a:latin typeface="Calibri"/>
                <a:ea typeface="Calibri"/>
                <a:cs typeface="Calibri"/>
                <a:sym typeface="Calibri"/>
              </a:rPr>
              <a:t>Inter-</a:t>
            </a:r>
            <a:r>
              <a:rPr lang="en-GB" dirty="0" smtClean="0">
                <a:solidFill>
                  <a:schemeClr val="tx1"/>
                </a:solidFill>
              </a:rPr>
              <a:t/>
            </a:r>
            <a:br>
              <a:rPr lang="en-GB" dirty="0" smtClean="0">
                <a:solidFill>
                  <a:schemeClr val="tx1"/>
                </a:solidFill>
              </a:rPr>
            </a:br>
            <a:r>
              <a:rPr lang="en-GB" sz="2000" dirty="0">
                <a:solidFill>
                  <a:schemeClr val="dk1"/>
                </a:solidFill>
                <a:latin typeface="Calibri"/>
                <a:ea typeface="Calibri"/>
                <a:cs typeface="Calibri"/>
                <a:sym typeface="Calibri"/>
              </a:rPr>
              <a:t>Connectivity</a:t>
            </a:r>
            <a:r>
              <a:rPr lang="en-GB" dirty="0" smtClean="0">
                <a:solidFill>
                  <a:schemeClr val="tx1"/>
                </a:solidFill>
              </a:rPr>
              <a:t> !</a:t>
            </a:r>
            <a:endParaRPr lang="en-GB" sz="2000" dirty="0" smtClean="0">
              <a:solidFill>
                <a:schemeClr val="tx1"/>
              </a:solidFill>
              <a:latin typeface="Georgia" pitchFamily="18" charset="0"/>
            </a:endParaRPr>
          </a:p>
        </p:txBody>
      </p:sp>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3086458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Communication &amp; Support</a:t>
            </a:r>
            <a:endParaRPr lang="en-GB" dirty="0"/>
          </a:p>
        </p:txBody>
      </p:sp>
      <p:sp>
        <p:nvSpPr>
          <p:cNvPr id="3" name="Content Placeholder 2"/>
          <p:cNvSpPr>
            <a:spLocks noGrp="1"/>
          </p:cNvSpPr>
          <p:nvPr>
            <p:ph type="body" idx="1"/>
          </p:nvPr>
        </p:nvSpPr>
        <p:spPr/>
        <p:txBody>
          <a:bodyPr/>
          <a:lstStyle/>
          <a:p>
            <a:pPr marL="127000" indent="0">
              <a:lnSpc>
                <a:spcPct val="150000"/>
              </a:lnSpc>
              <a:buNone/>
            </a:pPr>
            <a:r>
              <a:rPr lang="en-GB" dirty="0" smtClean="0"/>
              <a:t>Critical success factor !</a:t>
            </a:r>
          </a:p>
          <a:p>
            <a:pPr lvl="1">
              <a:lnSpc>
                <a:spcPct val="150000"/>
              </a:lnSpc>
              <a:buNone/>
            </a:pPr>
            <a:endParaRPr lang="en-GB" sz="2000" dirty="0" smtClean="0"/>
          </a:p>
          <a:p>
            <a:pPr lvl="1">
              <a:lnSpc>
                <a:spcPct val="150000"/>
              </a:lnSpc>
              <a:buNone/>
            </a:pPr>
            <a:endParaRPr lang="en-GB" sz="2000" dirty="0" smtClean="0"/>
          </a:p>
          <a:p>
            <a:pPr lvl="1">
              <a:lnSpc>
                <a:spcPct val="150000"/>
              </a:lnSpc>
              <a:buNone/>
            </a:pPr>
            <a:endParaRPr lang="en-GB" sz="2000" dirty="0" smtClean="0"/>
          </a:p>
          <a:p>
            <a:pPr lvl="1">
              <a:lnSpc>
                <a:spcPct val="150000"/>
              </a:lnSpc>
              <a:buNone/>
            </a:pPr>
            <a:r>
              <a:rPr lang="en-GB" sz="2000" dirty="0" smtClean="0"/>
              <a:t>Spreading the message – broad audience</a:t>
            </a:r>
          </a:p>
          <a:p>
            <a:pPr lvl="1">
              <a:lnSpc>
                <a:spcPct val="150000"/>
              </a:lnSpc>
              <a:buNone/>
            </a:pPr>
            <a:r>
              <a:rPr lang="en-GB" sz="2000" dirty="0" smtClean="0"/>
              <a:t>Setup a secure applications portal !</a:t>
            </a:r>
          </a:p>
          <a:p>
            <a:pPr lvl="1">
              <a:lnSpc>
                <a:spcPct val="150000"/>
              </a:lnSpc>
              <a:buNone/>
            </a:pPr>
            <a:r>
              <a:rPr lang="en-GB" sz="2000" dirty="0" smtClean="0"/>
              <a:t>Regular status updates towards management</a:t>
            </a:r>
          </a:p>
          <a:p>
            <a:pPr>
              <a:buFont typeface="Arial" pitchFamily="34" charset="0"/>
              <a:buChar char="•"/>
            </a:pPr>
            <a:endParaRPr lang="en-GB" dirty="0" smtClean="0"/>
          </a:p>
          <a:p>
            <a:pPr>
              <a:buFont typeface="Arial" pitchFamily="34" charset="0"/>
              <a:buChar char="•"/>
            </a:pPr>
            <a:endParaRPr lang="en-GB" dirty="0"/>
          </a:p>
        </p:txBody>
      </p:sp>
      <p:pic>
        <p:nvPicPr>
          <p:cNvPr id="15362" name="Picture 2" descr="http://welcometosandyland.files.wordpress.com/2012/01/shout-out.jpg"/>
          <p:cNvPicPr>
            <a:picLocks noChangeAspect="1" noChangeArrowheads="1"/>
          </p:cNvPicPr>
          <p:nvPr/>
        </p:nvPicPr>
        <p:blipFill>
          <a:blip r:embed="rId2" cstate="print"/>
          <a:srcRect/>
          <a:stretch>
            <a:fillRect/>
          </a:stretch>
        </p:blipFill>
        <p:spPr bwMode="auto">
          <a:xfrm>
            <a:off x="5613009" y="715108"/>
            <a:ext cx="3201300" cy="2262253"/>
          </a:xfrm>
          <a:prstGeom prst="rect">
            <a:avLst/>
          </a:prstGeom>
          <a:noFill/>
        </p:spPr>
      </p:pic>
      <p:sp>
        <p:nvSpPr>
          <p:cNvPr id="4" name="Footer Placeholder 3"/>
          <p:cNvSpPr>
            <a:spLocks noGrp="1"/>
          </p:cNvSpPr>
          <p:nvPr>
            <p:ph type="ftr" idx="11"/>
          </p:nvPr>
        </p:nvSpPr>
        <p:spPr/>
        <p:txBody>
          <a:bodyPr/>
          <a:lstStyle/>
          <a:p>
            <a:r>
              <a:rPr lang="en-GB" smtClean="0"/>
              <a:t>OWASP AppSec EU 2014 Training, June 24</a:t>
            </a:r>
            <a:endParaRPr lang="en-GB" dirty="0"/>
          </a:p>
        </p:txBody>
      </p:sp>
    </p:spTree>
    <p:extLst>
      <p:ext uri="{BB962C8B-B14F-4D97-AF65-F5344CB8AC3E}">
        <p14:creationId xmlns:p14="http://schemas.microsoft.com/office/powerpoint/2010/main" val="415916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wC Red">
    <a:dk1>
      <a:srgbClr val="000000"/>
    </a:dk1>
    <a:lt1>
      <a:srgbClr val="FFFFFF"/>
    </a:lt1>
    <a:dk2>
      <a:srgbClr val="E0301E"/>
    </a:dk2>
    <a:lt2>
      <a:srgbClr val="FFFFFF"/>
    </a:lt2>
    <a:accent1>
      <a:srgbClr val="E0301E"/>
    </a:accent1>
    <a:accent2>
      <a:srgbClr val="A32020"/>
    </a:accent2>
    <a:accent3>
      <a:srgbClr val="E27588"/>
    </a:accent3>
    <a:accent4>
      <a:srgbClr val="602320"/>
    </a:accent4>
    <a:accent5>
      <a:srgbClr val="FFB600"/>
    </a:accent5>
    <a:accent6>
      <a:srgbClr val="DC6900"/>
    </a:accent6>
    <a:hlink>
      <a:srgbClr val="0000FF"/>
    </a:hlink>
    <a:folHlink>
      <a:srgbClr val="0000FF"/>
    </a:folHlink>
  </a:clrScheme>
</a:themeOverride>
</file>

<file path=docProps/app.xml><?xml version="1.0" encoding="utf-8"?>
<Properties xmlns="http://schemas.openxmlformats.org/officeDocument/2006/extended-properties" xmlns:vt="http://schemas.openxmlformats.org/officeDocument/2006/docPropsVTypes">
  <TotalTime>12461</TotalTime>
  <Words>4503</Words>
  <Application>Microsoft Office PowerPoint</Application>
  <PresentationFormat>On-screen Show (4:3)</PresentationFormat>
  <Paragraphs>1154</Paragraphs>
  <Slides>105</Slides>
  <Notes>28</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18" baseType="lpstr">
      <vt:lpstr>ＭＳ Ｐゴシック</vt:lpstr>
      <vt:lpstr>Arial</vt:lpstr>
      <vt:lpstr>Calibri</vt:lpstr>
      <vt:lpstr>Georgia</vt:lpstr>
      <vt:lpstr>Gill Sans</vt:lpstr>
      <vt:lpstr>Symbol</vt:lpstr>
      <vt:lpstr>Tahoma</vt:lpstr>
      <vt:lpstr>Times New Roman</vt:lpstr>
      <vt:lpstr>Trebuchet MS</vt:lpstr>
      <vt:lpstr>Verdana</vt:lpstr>
      <vt:lpstr>ヒラギノ角ゴ ProN W3</vt:lpstr>
      <vt:lpstr>Office Theme</vt:lpstr>
      <vt:lpstr>Visio</vt:lpstr>
      <vt:lpstr>OpenSAMM Training</vt:lpstr>
      <vt:lpstr>Bart / Seba ?</vt:lpstr>
      <vt:lpstr>This training ?</vt:lpstr>
      <vt:lpstr>Rules of the House</vt:lpstr>
      <vt:lpstr>Today’s Agenda</vt:lpstr>
      <vt:lpstr>Application Security Problem</vt:lpstr>
      <vt:lpstr>Application Security Symbiosis</vt:lpstr>
      <vt:lpstr>Application Security during Software Development</vt:lpstr>
      <vt:lpstr>The State-of-Practice in Secure Software Development</vt:lpstr>
      <vt:lpstr>SDLC ?</vt:lpstr>
      <vt:lpstr>SDLC Cornerstones</vt:lpstr>
      <vt:lpstr>Strategic ? </vt:lpstr>
      <vt:lpstr>Does it really work ?</vt:lpstr>
      <vt:lpstr>SDLC-related initiatives</vt:lpstr>
      <vt:lpstr>Why a Maturity Model ?</vt:lpstr>
      <vt:lpstr>OpenSAMM 101 – Introduction to the model</vt:lpstr>
      <vt:lpstr>SAMM Business Functions</vt:lpstr>
      <vt:lpstr>SAMM Security Practices</vt:lpstr>
      <vt:lpstr>Under each Security Practice</vt:lpstr>
      <vt:lpstr>Check out this one...</vt:lpstr>
      <vt:lpstr>Per Level, SAMM defines...</vt:lpstr>
      <vt:lpstr>Approach to iterative improvement</vt:lpstr>
      <vt:lpstr>Applying the model</vt:lpstr>
      <vt:lpstr>Conducting assessments</vt:lpstr>
      <vt:lpstr>Assessment process</vt:lpstr>
      <vt:lpstr>Creating Scorecards</vt:lpstr>
      <vt:lpstr>Roadmap templates</vt:lpstr>
      <vt:lpstr>Today’s Agenda</vt:lpstr>
      <vt:lpstr>Before you begin </vt:lpstr>
      <vt:lpstr>What’s your Company Maturity ?</vt:lpstr>
      <vt:lpstr>Complicating factors, anyone ?</vt:lpstr>
      <vt:lpstr>Typical Approach</vt:lpstr>
      <vt:lpstr>As-Is</vt:lpstr>
      <vt:lpstr>Scoping</vt:lpstr>
      <vt:lpstr>Assessment Exercises</vt:lpstr>
      <vt:lpstr>To-Be</vt:lpstr>
      <vt:lpstr>Staged Roadmap</vt:lpstr>
      <vt:lpstr>Improvement Exercise</vt:lpstr>
      <vt:lpstr>Implementation</vt:lpstr>
      <vt:lpstr>PowerPoint Presentation</vt:lpstr>
      <vt:lpstr>PowerPoint Presentation</vt:lpstr>
      <vt:lpstr>Strategy &amp; Metrics</vt:lpstr>
      <vt:lpstr>Strategy &amp; Metrics</vt:lpstr>
      <vt:lpstr>Policy &amp; Compliance</vt:lpstr>
      <vt:lpstr>Policy &amp; Compliance</vt:lpstr>
      <vt:lpstr>Education &amp; Guidance</vt:lpstr>
      <vt:lpstr>Education &amp; Guidance</vt:lpstr>
      <vt:lpstr>Assessment Exercise</vt:lpstr>
      <vt:lpstr>Assessment wrap-up</vt:lpstr>
      <vt:lpstr>PowerPoint Presentation</vt:lpstr>
      <vt:lpstr>PowerPoint Presentation</vt:lpstr>
      <vt:lpstr>Threat Assessment</vt:lpstr>
      <vt:lpstr>Threat Assessment</vt:lpstr>
      <vt:lpstr>Security Requirements</vt:lpstr>
      <vt:lpstr>Security Requirements</vt:lpstr>
      <vt:lpstr>Security Architecture</vt:lpstr>
      <vt:lpstr>Secure Architecture</vt:lpstr>
      <vt:lpstr>Assessment Exercise</vt:lpstr>
      <vt:lpstr>Assessment wrap-up</vt:lpstr>
      <vt:lpstr>PowerPoint Presentation</vt:lpstr>
      <vt:lpstr>PowerPoint Presentation</vt:lpstr>
      <vt:lpstr>Design Review</vt:lpstr>
      <vt:lpstr>Design Review</vt:lpstr>
      <vt:lpstr>Code Review</vt:lpstr>
      <vt:lpstr>Code Review</vt:lpstr>
      <vt:lpstr>Security Testing</vt:lpstr>
      <vt:lpstr>Security Testing</vt:lpstr>
      <vt:lpstr>Assessment Exercise</vt:lpstr>
      <vt:lpstr>Assessment wrap-up</vt:lpstr>
      <vt:lpstr>PowerPoint Presentation</vt:lpstr>
      <vt:lpstr>PowerPoint Presentation</vt:lpstr>
      <vt:lpstr>Vulnerability Management</vt:lpstr>
      <vt:lpstr>Vulnerability Management</vt:lpstr>
      <vt:lpstr>Environment Hardening</vt:lpstr>
      <vt:lpstr>Environment Hardening</vt:lpstr>
      <vt:lpstr>Operational Enablement</vt:lpstr>
      <vt:lpstr>Operational Enablement</vt:lpstr>
      <vt:lpstr>Assessment Exercise</vt:lpstr>
      <vt:lpstr>Assessment wrap-up</vt:lpstr>
      <vt:lpstr>Improvement Exercise</vt:lpstr>
      <vt:lpstr>Tips</vt:lpstr>
      <vt:lpstr>Conclusion Applying OpenSAMM </vt:lpstr>
      <vt:lpstr>Today’s Agenda</vt:lpstr>
      <vt:lpstr>OpenSAMM Tools</vt:lpstr>
      <vt:lpstr>Implement: 150+ OWASP resources</vt:lpstr>
      <vt:lpstr>Education &amp; Guidance</vt:lpstr>
      <vt:lpstr>OWASP Cheat Sheets</vt:lpstr>
      <vt:lpstr>Secure Coding Practices Quick Reference Guide </vt:lpstr>
      <vt:lpstr>The OWASP Enterprise Security API</vt:lpstr>
      <vt:lpstr>Code Review</vt:lpstr>
      <vt:lpstr>Code review tooling</vt:lpstr>
      <vt:lpstr>Security Testing</vt:lpstr>
      <vt:lpstr>Security Testing</vt:lpstr>
      <vt:lpstr>Web Application Firewalls</vt:lpstr>
      <vt:lpstr>Today’s Agenda</vt:lpstr>
      <vt:lpstr>The importance of a Business Case </vt:lpstr>
      <vt:lpstr>Entry Points</vt:lpstr>
      <vt:lpstr>Application categorization</vt:lpstr>
      <vt:lpstr>Communication &amp; Support</vt:lpstr>
      <vt:lpstr>Monitoring &amp; Metrics</vt:lpstr>
      <vt:lpstr>Responsibilties</vt:lpstr>
      <vt:lpstr>The Power of Default Security</vt:lpstr>
      <vt:lpstr>Conclusions</vt:lpstr>
      <vt:lpstr>SDLC Cornerstones (recap)</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sebastiendeleersnyde</dc:creator>
  <cp:lastModifiedBy>Sebastien Deleersnyder</cp:lastModifiedBy>
  <cp:revision>62</cp:revision>
  <dcterms:modified xsi:type="dcterms:W3CDTF">2014-06-24T13:53:37Z</dcterms:modified>
</cp:coreProperties>
</file>